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3" r:id="rId3"/>
    <p:sldId id="297" r:id="rId4"/>
    <p:sldId id="296" r:id="rId5"/>
    <p:sldId id="286" r:id="rId6"/>
    <p:sldId id="287" r:id="rId7"/>
    <p:sldId id="283" r:id="rId8"/>
    <p:sldId id="303" r:id="rId9"/>
    <p:sldId id="284" r:id="rId10"/>
    <p:sldId id="301" r:id="rId11"/>
    <p:sldId id="289" r:id="rId12"/>
    <p:sldId id="290" r:id="rId13"/>
    <p:sldId id="302" r:id="rId14"/>
    <p:sldId id="292" r:id="rId15"/>
    <p:sldId id="298" r:id="rId16"/>
    <p:sldId id="299" r:id="rId17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ия Лапочкина" initials="ВЛ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B81"/>
    <a:srgbClr val="002060"/>
    <a:srgbClr val="F0F0F0"/>
    <a:srgbClr val="DEEBF7"/>
    <a:srgbClr val="E5FDB1"/>
    <a:srgbClr val="FFFFE5"/>
    <a:srgbClr val="FFFFCC"/>
    <a:srgbClr val="D4E0EC"/>
    <a:srgbClr val="1D4999"/>
    <a:srgbClr val="223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3" autoAdjust="0"/>
    <p:restoredTop sz="94060" autoAdjust="0"/>
  </p:normalViewPr>
  <p:slideViewPr>
    <p:cSldViewPr snapToGrid="0" snapToObjects="1">
      <p:cViewPr varScale="1">
        <p:scale>
          <a:sx n="109" d="100"/>
          <a:sy n="109" d="100"/>
        </p:scale>
        <p:origin x="48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59333A-1B43-4103-9C2F-6451341F3D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B56CEE-68AF-4882-AA57-8B69C29BBE17}">
      <dgm:prSet custT="1"/>
      <dgm:spPr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I.</a:t>
          </a:r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Развитие интеллектуального потенциала нации</a:t>
          </a:r>
        </a:p>
      </dgm:t>
    </dgm:pt>
    <dgm:pt modelId="{8D6B26F6-0DA5-49E7-B110-E483B8503F70}" type="parTrans" cxnId="{FDA8D3BE-86F7-4CDB-B12E-0364AA772D3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55C6BDB-BCA6-4FEE-99DB-7D7CE3D60D2F}" type="sibTrans" cxnId="{FDA8D3BE-86F7-4CDB-B12E-0364AA772D3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B5DA01C-B05D-4808-846E-A0F63DDA062A}">
      <dgm:prSet custT="1"/>
      <dgm:spPr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II.</a:t>
          </a:r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Научно-техническое и интеллектуальное обеспечение структурных изменений в экономике</a:t>
          </a:r>
          <a:endParaRPr lang="ru-RU" sz="1600" i="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EBBBD275-B0E3-4661-82E1-4651D3386603}" type="parTrans" cxnId="{0F0E2E55-383D-4EBF-B7B9-7563FB81D9B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7A15AD6-C943-4697-B424-B524820999AD}" type="sibTrans" cxnId="{0F0E2E55-383D-4EBF-B7B9-7563FB81D9B4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606BC0AC-ACFB-4EEB-84CD-C77C3917C179}">
      <dgm:prSet custT="1"/>
      <dgm:spPr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</dgm:spPr>
      <dgm:t>
        <a:bodyPr/>
        <a:lstStyle/>
        <a:p>
          <a:pPr rtl="0"/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III.</a:t>
          </a:r>
          <a:r>
            <a:rPr lang="ru-RU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Эффективная организация и технологическое</a:t>
          </a:r>
          <a:r>
            <a:rPr lang="en-US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обновление научной, </a:t>
          </a:r>
          <a:r>
            <a:rPr lang="en-US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научно-технической и инновационной</a:t>
          </a:r>
          <a:r>
            <a:rPr lang="en-US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деятельности</a:t>
          </a:r>
          <a:endParaRPr lang="ru-RU" sz="1600" i="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9CB6A48-D680-441C-8F0B-32090AFEA3BB}" type="parTrans" cxnId="{CF419252-09A5-4098-8F6A-634A9AEE87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84FAF78-9F4B-4FC6-8195-7ED7881CE645}" type="sibTrans" cxnId="{CF419252-09A5-4098-8F6A-634A9AEE87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2B1CD9C-0110-4AE7-854F-FFFFC1857281}" type="pres">
      <dgm:prSet presAssocID="{F659333A-1B43-4103-9C2F-6451341F3D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1CBE5AA-982C-4C54-8C3A-E823734FB60F}" type="pres">
      <dgm:prSet presAssocID="{F659333A-1B43-4103-9C2F-6451341F3D00}" presName="Name1" presStyleCnt="0"/>
      <dgm:spPr/>
    </dgm:pt>
    <dgm:pt modelId="{7BB4E33D-2FFC-4323-9607-A49865EF0479}" type="pres">
      <dgm:prSet presAssocID="{F659333A-1B43-4103-9C2F-6451341F3D00}" presName="cycle" presStyleCnt="0"/>
      <dgm:spPr/>
    </dgm:pt>
    <dgm:pt modelId="{24EC4CB0-33E8-429F-8F18-65E0CF419767}" type="pres">
      <dgm:prSet presAssocID="{F659333A-1B43-4103-9C2F-6451341F3D00}" presName="srcNode" presStyleLbl="node1" presStyleIdx="0" presStyleCnt="3"/>
      <dgm:spPr/>
    </dgm:pt>
    <dgm:pt modelId="{C149A3A1-B4AD-4C02-9F72-1E36C1EAC6E6}" type="pres">
      <dgm:prSet presAssocID="{F659333A-1B43-4103-9C2F-6451341F3D00}" presName="conn" presStyleLbl="parChTrans1D2" presStyleIdx="0" presStyleCnt="1"/>
      <dgm:spPr/>
      <dgm:t>
        <a:bodyPr/>
        <a:lstStyle/>
        <a:p>
          <a:endParaRPr lang="ru-RU"/>
        </a:p>
      </dgm:t>
    </dgm:pt>
    <dgm:pt modelId="{9A2FA53A-E285-4A3D-B55E-320A45115DCF}" type="pres">
      <dgm:prSet presAssocID="{F659333A-1B43-4103-9C2F-6451341F3D00}" presName="extraNode" presStyleLbl="node1" presStyleIdx="0" presStyleCnt="3"/>
      <dgm:spPr/>
    </dgm:pt>
    <dgm:pt modelId="{23BA62B2-E34D-4E19-B46A-161AF269EE74}" type="pres">
      <dgm:prSet presAssocID="{F659333A-1B43-4103-9C2F-6451341F3D00}" presName="dstNode" presStyleLbl="node1" presStyleIdx="0" presStyleCnt="3"/>
      <dgm:spPr/>
    </dgm:pt>
    <dgm:pt modelId="{881E0797-AED0-4B50-ACB6-A674FE3D5E71}" type="pres">
      <dgm:prSet presAssocID="{39B56CEE-68AF-4882-AA57-8B69C29BBE17}" presName="text_1" presStyleLbl="node1" presStyleIdx="0" presStyleCnt="3" custScaleY="124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2DD7F-F9C8-49E4-B25F-296909D8A641}" type="pres">
      <dgm:prSet presAssocID="{39B56CEE-68AF-4882-AA57-8B69C29BBE17}" presName="accent_1" presStyleCnt="0"/>
      <dgm:spPr/>
    </dgm:pt>
    <dgm:pt modelId="{2671AB33-CDA9-4776-9B64-059C9BE66D5E}" type="pres">
      <dgm:prSet presAssocID="{39B56CEE-68AF-4882-AA57-8B69C29BBE17}" presName="accentRepeatNode" presStyleLbl="solidFgAcc1" presStyleIdx="0" presStyleCnt="3"/>
      <dgm:spPr/>
    </dgm:pt>
    <dgm:pt modelId="{F8F7607F-7537-4A13-A2C7-F3BB2D096BDF}" type="pres">
      <dgm:prSet presAssocID="{2B5DA01C-B05D-4808-846E-A0F63DDA062A}" presName="text_2" presStyleLbl="node1" presStyleIdx="1" presStyleCnt="3" custScaleY="124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1BE74-5168-4636-B3DD-E25CA1E60C56}" type="pres">
      <dgm:prSet presAssocID="{2B5DA01C-B05D-4808-846E-A0F63DDA062A}" presName="accent_2" presStyleCnt="0"/>
      <dgm:spPr/>
    </dgm:pt>
    <dgm:pt modelId="{0DF4CE1B-D628-4DB6-8A12-36F008C14E62}" type="pres">
      <dgm:prSet presAssocID="{2B5DA01C-B05D-4808-846E-A0F63DDA062A}" presName="accentRepeatNode" presStyleLbl="solidFgAcc1" presStyleIdx="1" presStyleCnt="3"/>
      <dgm:spPr/>
    </dgm:pt>
    <dgm:pt modelId="{CBBDAC67-E0D1-4739-945F-ADE921A2B767}" type="pres">
      <dgm:prSet presAssocID="{606BC0AC-ACFB-4EEB-84CD-C77C3917C179}" presName="text_3" presStyleLbl="node1" presStyleIdx="2" presStyleCnt="3" custScaleY="124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09165-9C0C-4D86-90D5-FB1F7E99357E}" type="pres">
      <dgm:prSet presAssocID="{606BC0AC-ACFB-4EEB-84CD-C77C3917C179}" presName="accent_3" presStyleCnt="0"/>
      <dgm:spPr/>
    </dgm:pt>
    <dgm:pt modelId="{AD98F339-79B8-4BA5-B8D7-6CA53541DCAB}" type="pres">
      <dgm:prSet presAssocID="{606BC0AC-ACFB-4EEB-84CD-C77C3917C179}" presName="accentRepeatNode" presStyleLbl="solidFgAcc1" presStyleIdx="2" presStyleCnt="3"/>
      <dgm:spPr/>
    </dgm:pt>
  </dgm:ptLst>
  <dgm:cxnLst>
    <dgm:cxn modelId="{08BF1143-BB0F-4A7B-80F5-07FBB68C6CFB}" type="presOf" srcId="{39B56CEE-68AF-4882-AA57-8B69C29BBE17}" destId="{881E0797-AED0-4B50-ACB6-A674FE3D5E71}" srcOrd="0" destOrd="0" presId="urn:microsoft.com/office/officeart/2008/layout/VerticalCurvedList"/>
    <dgm:cxn modelId="{587328F1-87A7-4CB1-B8D8-67A6106CDBDF}" type="presOf" srcId="{F659333A-1B43-4103-9C2F-6451341F3D00}" destId="{D2B1CD9C-0110-4AE7-854F-FFFFC1857281}" srcOrd="0" destOrd="0" presId="urn:microsoft.com/office/officeart/2008/layout/VerticalCurvedList"/>
    <dgm:cxn modelId="{FDA8D3BE-86F7-4CDB-B12E-0364AA772D33}" srcId="{F659333A-1B43-4103-9C2F-6451341F3D00}" destId="{39B56CEE-68AF-4882-AA57-8B69C29BBE17}" srcOrd="0" destOrd="0" parTransId="{8D6B26F6-0DA5-49E7-B110-E483B8503F70}" sibTransId="{455C6BDB-BCA6-4FEE-99DB-7D7CE3D60D2F}"/>
    <dgm:cxn modelId="{5A396C1B-2F9E-44DB-9B19-AC25FFA8C40D}" type="presOf" srcId="{455C6BDB-BCA6-4FEE-99DB-7D7CE3D60D2F}" destId="{C149A3A1-B4AD-4C02-9F72-1E36C1EAC6E6}" srcOrd="0" destOrd="0" presId="urn:microsoft.com/office/officeart/2008/layout/VerticalCurvedList"/>
    <dgm:cxn modelId="{C192DDCF-F7A2-49CA-A351-02C8B132A356}" type="presOf" srcId="{2B5DA01C-B05D-4808-846E-A0F63DDA062A}" destId="{F8F7607F-7537-4A13-A2C7-F3BB2D096BDF}" srcOrd="0" destOrd="0" presId="urn:microsoft.com/office/officeart/2008/layout/VerticalCurvedList"/>
    <dgm:cxn modelId="{0F0E2E55-383D-4EBF-B7B9-7563FB81D9B4}" srcId="{F659333A-1B43-4103-9C2F-6451341F3D00}" destId="{2B5DA01C-B05D-4808-846E-A0F63DDA062A}" srcOrd="1" destOrd="0" parTransId="{EBBBD275-B0E3-4661-82E1-4651D3386603}" sibTransId="{07A15AD6-C943-4697-B424-B524820999AD}"/>
    <dgm:cxn modelId="{CF419252-09A5-4098-8F6A-634A9AEE87D3}" srcId="{F659333A-1B43-4103-9C2F-6451341F3D00}" destId="{606BC0AC-ACFB-4EEB-84CD-C77C3917C179}" srcOrd="2" destOrd="0" parTransId="{29CB6A48-D680-441C-8F0B-32090AFEA3BB}" sibTransId="{884FAF78-9F4B-4FC6-8195-7ED7881CE645}"/>
    <dgm:cxn modelId="{BBF1ACB4-9DA8-494C-B4CF-F5EF7186D589}" type="presOf" srcId="{606BC0AC-ACFB-4EEB-84CD-C77C3917C179}" destId="{CBBDAC67-E0D1-4739-945F-ADE921A2B767}" srcOrd="0" destOrd="0" presId="urn:microsoft.com/office/officeart/2008/layout/VerticalCurvedList"/>
    <dgm:cxn modelId="{140346C5-DB0E-4147-A2CF-CDECB84FCD52}" type="presParOf" srcId="{D2B1CD9C-0110-4AE7-854F-FFFFC1857281}" destId="{51CBE5AA-982C-4C54-8C3A-E823734FB60F}" srcOrd="0" destOrd="0" presId="urn:microsoft.com/office/officeart/2008/layout/VerticalCurvedList"/>
    <dgm:cxn modelId="{9E248494-D846-41A9-A389-ECF547A0434A}" type="presParOf" srcId="{51CBE5AA-982C-4C54-8C3A-E823734FB60F}" destId="{7BB4E33D-2FFC-4323-9607-A49865EF0479}" srcOrd="0" destOrd="0" presId="urn:microsoft.com/office/officeart/2008/layout/VerticalCurvedList"/>
    <dgm:cxn modelId="{F1CE2197-948A-4809-AA34-00F79827C31B}" type="presParOf" srcId="{7BB4E33D-2FFC-4323-9607-A49865EF0479}" destId="{24EC4CB0-33E8-429F-8F18-65E0CF419767}" srcOrd="0" destOrd="0" presId="urn:microsoft.com/office/officeart/2008/layout/VerticalCurvedList"/>
    <dgm:cxn modelId="{82CDAEB3-D274-48EA-B22D-2705125EC25E}" type="presParOf" srcId="{7BB4E33D-2FFC-4323-9607-A49865EF0479}" destId="{C149A3A1-B4AD-4C02-9F72-1E36C1EAC6E6}" srcOrd="1" destOrd="0" presId="urn:microsoft.com/office/officeart/2008/layout/VerticalCurvedList"/>
    <dgm:cxn modelId="{E91179CB-2452-4C9C-AB07-117F981E3BC9}" type="presParOf" srcId="{7BB4E33D-2FFC-4323-9607-A49865EF0479}" destId="{9A2FA53A-E285-4A3D-B55E-320A45115DCF}" srcOrd="2" destOrd="0" presId="urn:microsoft.com/office/officeart/2008/layout/VerticalCurvedList"/>
    <dgm:cxn modelId="{AECB5788-B104-4732-9EBF-E11AF8ED5962}" type="presParOf" srcId="{7BB4E33D-2FFC-4323-9607-A49865EF0479}" destId="{23BA62B2-E34D-4E19-B46A-161AF269EE74}" srcOrd="3" destOrd="0" presId="urn:microsoft.com/office/officeart/2008/layout/VerticalCurvedList"/>
    <dgm:cxn modelId="{C1538406-0630-4BAF-984B-28467C275040}" type="presParOf" srcId="{51CBE5AA-982C-4C54-8C3A-E823734FB60F}" destId="{881E0797-AED0-4B50-ACB6-A674FE3D5E71}" srcOrd="1" destOrd="0" presId="urn:microsoft.com/office/officeart/2008/layout/VerticalCurvedList"/>
    <dgm:cxn modelId="{10874FCA-0D26-4F22-9217-6F93C8C67493}" type="presParOf" srcId="{51CBE5AA-982C-4C54-8C3A-E823734FB60F}" destId="{2382DD7F-F9C8-49E4-B25F-296909D8A641}" srcOrd="2" destOrd="0" presId="urn:microsoft.com/office/officeart/2008/layout/VerticalCurvedList"/>
    <dgm:cxn modelId="{8BBBDE4D-1AAF-401F-A463-5FDC6BE5E64C}" type="presParOf" srcId="{2382DD7F-F9C8-49E4-B25F-296909D8A641}" destId="{2671AB33-CDA9-4776-9B64-059C9BE66D5E}" srcOrd="0" destOrd="0" presId="urn:microsoft.com/office/officeart/2008/layout/VerticalCurvedList"/>
    <dgm:cxn modelId="{DE10F72A-82E0-4DB2-85F9-FC3253F93DC1}" type="presParOf" srcId="{51CBE5AA-982C-4C54-8C3A-E823734FB60F}" destId="{F8F7607F-7537-4A13-A2C7-F3BB2D096BDF}" srcOrd="3" destOrd="0" presId="urn:microsoft.com/office/officeart/2008/layout/VerticalCurvedList"/>
    <dgm:cxn modelId="{2BB722A4-E420-426B-A420-98492C013138}" type="presParOf" srcId="{51CBE5AA-982C-4C54-8C3A-E823734FB60F}" destId="{7491BE74-5168-4636-B3DD-E25CA1E60C56}" srcOrd="4" destOrd="0" presId="urn:microsoft.com/office/officeart/2008/layout/VerticalCurvedList"/>
    <dgm:cxn modelId="{006B0C6B-3729-4A68-AB50-EFAB15E56793}" type="presParOf" srcId="{7491BE74-5168-4636-B3DD-E25CA1E60C56}" destId="{0DF4CE1B-D628-4DB6-8A12-36F008C14E62}" srcOrd="0" destOrd="0" presId="urn:microsoft.com/office/officeart/2008/layout/VerticalCurvedList"/>
    <dgm:cxn modelId="{9D26B4EB-0149-472E-B63B-6B83B635770A}" type="presParOf" srcId="{51CBE5AA-982C-4C54-8C3A-E823734FB60F}" destId="{CBBDAC67-E0D1-4739-945F-ADE921A2B767}" srcOrd="5" destOrd="0" presId="urn:microsoft.com/office/officeart/2008/layout/VerticalCurvedList"/>
    <dgm:cxn modelId="{FC5EC4A1-F2E4-49EE-A5CB-BE10F943E7B7}" type="presParOf" srcId="{51CBE5AA-982C-4C54-8C3A-E823734FB60F}" destId="{46509165-9C0C-4D86-90D5-FB1F7E99357E}" srcOrd="6" destOrd="0" presId="urn:microsoft.com/office/officeart/2008/layout/VerticalCurvedList"/>
    <dgm:cxn modelId="{80DB0EB1-91F3-4946-9F68-729221A4AB4B}" type="presParOf" srcId="{46509165-9C0C-4D86-90D5-FB1F7E99357E}" destId="{AD98F339-79B8-4BA5-B8D7-6CA53541DCA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9A3A1-B4AD-4C02-9F72-1E36C1EAC6E6}">
      <dsp:nvSpPr>
        <dsp:cNvPr id="0" name=""/>
        <dsp:cNvSpPr/>
      </dsp:nvSpPr>
      <dsp:spPr>
        <a:xfrm>
          <a:off x="-3858395" y="-592525"/>
          <a:ext cx="4598572" cy="4598572"/>
        </a:xfrm>
        <a:prstGeom prst="blockArc">
          <a:avLst>
            <a:gd name="adj1" fmla="val 18900000"/>
            <a:gd name="adj2" fmla="val 2700000"/>
            <a:gd name="adj3" fmla="val 47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E0797-AED0-4B50-ACB6-A674FE3D5E71}">
      <dsp:nvSpPr>
        <dsp:cNvPr id="0" name=""/>
        <dsp:cNvSpPr/>
      </dsp:nvSpPr>
      <dsp:spPr>
        <a:xfrm>
          <a:off x="475990" y="256577"/>
          <a:ext cx="7431573" cy="852253"/>
        </a:xfrm>
        <a:prstGeom prst="rect">
          <a:avLst/>
        </a:prstGeom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896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I.</a:t>
          </a: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Развитие интеллектуального потенциала нации</a:t>
          </a:r>
        </a:p>
      </dsp:txBody>
      <dsp:txXfrm>
        <a:off x="475990" y="256577"/>
        <a:ext cx="7431573" cy="852253"/>
      </dsp:txXfrm>
    </dsp:sp>
    <dsp:sp modelId="{2671AB33-CDA9-4776-9B64-059C9BE66D5E}">
      <dsp:nvSpPr>
        <dsp:cNvPr id="0" name=""/>
        <dsp:cNvSpPr/>
      </dsp:nvSpPr>
      <dsp:spPr>
        <a:xfrm>
          <a:off x="49300" y="256014"/>
          <a:ext cx="853380" cy="853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7607F-7537-4A13-A2C7-F3BB2D096BDF}">
      <dsp:nvSpPr>
        <dsp:cNvPr id="0" name=""/>
        <dsp:cNvSpPr/>
      </dsp:nvSpPr>
      <dsp:spPr>
        <a:xfrm>
          <a:off x="724153" y="1280633"/>
          <a:ext cx="7183410" cy="852253"/>
        </a:xfrm>
        <a:prstGeom prst="rect">
          <a:avLst/>
        </a:prstGeom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896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II.</a:t>
          </a: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Научно-техническое и интеллектуальное обеспечение структурных изменений в экономике</a:t>
          </a:r>
          <a:endParaRPr lang="ru-RU" sz="1600" i="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724153" y="1280633"/>
        <a:ext cx="7183410" cy="852253"/>
      </dsp:txXfrm>
    </dsp:sp>
    <dsp:sp modelId="{0DF4CE1B-D628-4DB6-8A12-36F008C14E62}">
      <dsp:nvSpPr>
        <dsp:cNvPr id="0" name=""/>
        <dsp:cNvSpPr/>
      </dsp:nvSpPr>
      <dsp:spPr>
        <a:xfrm>
          <a:off x="297463" y="1280070"/>
          <a:ext cx="853380" cy="853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DAC67-E0D1-4739-945F-ADE921A2B767}">
      <dsp:nvSpPr>
        <dsp:cNvPr id="0" name=""/>
        <dsp:cNvSpPr/>
      </dsp:nvSpPr>
      <dsp:spPr>
        <a:xfrm>
          <a:off x="475990" y="2304689"/>
          <a:ext cx="7431573" cy="852253"/>
        </a:xfrm>
        <a:prstGeom prst="rect">
          <a:avLst/>
        </a:prstGeom>
        <a:gradFill flip="none" rotWithShape="1">
          <a:gsLst>
            <a:gs pos="83000">
              <a:schemeClr val="bg1"/>
            </a:gs>
            <a:gs pos="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1896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Цель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III.</a:t>
          </a:r>
          <a:r>
            <a:rPr lang="ru-RU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2000" b="1" i="1" kern="12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Эффективная организация и технологическое</a:t>
          </a:r>
          <a:r>
            <a:rPr lang="en-US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обновление научной, </a:t>
          </a:r>
          <a:r>
            <a:rPr lang="en-US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/>
          </a:r>
          <a:br>
            <a:rPr lang="en-US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</a:b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научно-технической и инновационной</a:t>
          </a:r>
          <a:r>
            <a:rPr lang="en-US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деятельности</a:t>
          </a:r>
          <a:endParaRPr lang="ru-RU" sz="1600" i="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475990" y="2304689"/>
        <a:ext cx="7431573" cy="852253"/>
      </dsp:txXfrm>
    </dsp:sp>
    <dsp:sp modelId="{AD98F339-79B8-4BA5-B8D7-6CA53541DCAB}">
      <dsp:nvSpPr>
        <dsp:cNvPr id="0" name=""/>
        <dsp:cNvSpPr/>
      </dsp:nvSpPr>
      <dsp:spPr>
        <a:xfrm>
          <a:off x="49300" y="2304126"/>
          <a:ext cx="853380" cy="853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6E9A3C9-E4D8-49AE-A55F-91B728203798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745D25F4-5F9E-49DF-89A1-68C9F9E2EB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44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2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08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51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98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01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46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31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55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80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69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592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292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3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878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25F4-5F9E-49DF-89A1-68C9F9E2EB9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48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EBE39C-1707-9948-8F40-2824173F2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9771F1-F29C-E94E-A7BC-A527A993F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EC6CB6-673B-474B-8D91-8E681E03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0B13-5E7A-49BF-B138-2734912B7C3D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4960E4-51D5-5343-A7D6-38350015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39A16D-4C31-494F-9402-DB99054A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05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9DA4EB-84E7-564C-BA97-2729C69B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FD406F-C682-614B-B856-6B1D99B78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799834-36D1-1046-8CA4-4C5C5167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B65F-3C1C-44DD-AA15-61D2F3380020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D92042-06D3-2647-9674-46B461E2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FF21EA-8D4A-9841-B066-2F341136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09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D7B52C3-459C-E540-A4C4-F1A89DBC0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619569-9946-0E40-8C23-F184AB1D9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99297D-747E-0940-A465-614424D4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D349-0F25-4310-BC0E-54DE0791A553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358FBC-D87D-9349-AADF-09BAE6B5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CE45F7-F0DB-2240-A579-06387556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87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6E787-F92A-3446-B2DB-C41BE4F3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675363-7D7E-1C4A-AD99-87F806FB7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8E2F9D-25FC-6648-B736-1BECAB18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9348-D555-42E6-92D2-98B6BA053401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FE0FFB-D09A-0342-BED6-73EFC443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AA5008-1BF1-F846-BD79-A38D4CB7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7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5CA218-A72F-7545-B22E-6CA21A06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5FF8FA-FC54-F246-9669-DC70E75D2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7CFF8E-8754-B848-B51F-87B8B1B39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022B-2FC1-4AFA-A4ED-731F727B90D3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ABC463-E871-C845-BA35-3B2F5FCF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57997C-0724-E249-9BBB-63EB7063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20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CE2583-DDCF-1344-8707-D425DB1C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B5CDDB-B061-2C4D-A55B-C9AB8E3DE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28778C-663A-754B-A4FF-5FF067DBA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2F3848-7582-3840-ACC7-064A07E0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F7F6-960A-49A1-9498-4C8CDFADD525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2E98CC-8583-2B4F-A63F-EFE16CEC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A3234D-16D5-D24F-A4C5-EF5ED3F7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93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714AA-90A4-314B-A4E5-E872801A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6F8120-71EF-114F-BDA0-A93AB3AA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F5C18B-448D-3F4D-BE52-FA85780C1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DCF878-E2A2-1C48-AF21-27073296F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F69A834-3BAC-0D48-80F0-8B5A6810B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5F98725-BDE9-B740-BC9B-AFFB5FF8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BB51-3C7F-4077-84E2-8ABC8357AFD8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393F74D-DEEA-A44E-9C67-B77EF457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A6969F-CBF9-7D48-B7B1-837EF2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36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D7F974-5347-D24C-B1E8-E943E2CCD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CD04C6A-606C-F042-B932-3A873367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AECC-D4BB-426C-B072-5065231B894D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0769A91-802B-444A-9E78-938B6368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F1ECCA2-2E40-F245-A1D8-CE2AA3B4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5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83F0E40-FAB3-504E-B778-6D68EE24F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AF5E5-3BAA-41A6-953F-5E480194DE50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A15E867-932D-5D40-BC5C-8CEDDC0D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09DF031-4700-3543-AB3E-03527A10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35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D1A178-8A92-4249-B805-C1B60632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E1DA47-7333-2844-8A44-0E5C8298C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9D5AB6-DA7A-D74B-ADDC-D93052EDA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3FF159-DC91-CB4E-86B6-F8FCA074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26F9-B0F4-4A89-B41D-DF218A4641F3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26FEC5-6294-904F-B026-0DE6D9FB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FB2D6D-3D68-764F-9E6D-7BCA6D18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16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C28888-E1EC-924F-B02D-5AF9C016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6159121-FB1C-B641-AA94-8784A9D08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17E55DA-2E31-9A4A-9320-F8A2EEB6A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3B2EF5-AE7F-9849-86F3-6BB90C54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CAF4-180B-4DBC-812A-29F91B42729A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49515AF-575A-A941-930A-742A77F0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771413-808E-6948-9567-320D194E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04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FE6C09-0CE6-CE48-9542-47A5137C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B04794-7C30-0740-B12E-E61F09704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4B2076-7DCD-C847-AA16-B7EE0AA50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5650A-97F8-44AC-A208-E3ADB1B54A67}" type="datetime1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856D9B-E151-AA4E-8019-E24B7C669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315ED6-F241-354A-AFF2-C288739D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3D4B-0C37-5D47-AB8B-062A475B8C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69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53.png"/><Relationship Id="rId4" Type="http://schemas.microsoft.com/office/2007/relationships/hdphoto" Target="../media/hdphoto5.wdp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jp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png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png"/><Relationship Id="rId5" Type="http://schemas.openxmlformats.org/officeDocument/2006/relationships/diagramData" Target="../diagrams/data1.xml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4.jpg"/><Relationship Id="rId9" Type="http://schemas.microsoft.com/office/2007/relationships/diagramDrawing" Target="../diagrams/drawing1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jp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5" Type="http://schemas.openxmlformats.org/officeDocument/2006/relationships/image" Target="../media/image21.png"/><Relationship Id="rId10" Type="http://schemas.openxmlformats.org/officeDocument/2006/relationships/image" Target="../media/image29.jpe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hyperlink" Target="https://pxhere.com/bg/photo/19565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jpg"/><Relationship Id="rId10" Type="http://schemas.openxmlformats.org/officeDocument/2006/relationships/image" Target="../media/image34.png"/><Relationship Id="rId4" Type="http://schemas.microsoft.com/office/2007/relationships/hdphoto" Target="../media/hdphoto4.wdp"/><Relationship Id="rId9" Type="http://schemas.openxmlformats.org/officeDocument/2006/relationships/image" Target="../media/image33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jpg"/><Relationship Id="rId15" Type="http://schemas.openxmlformats.org/officeDocument/2006/relationships/image" Target="../media/image21.png"/><Relationship Id="rId10" Type="http://schemas.openxmlformats.org/officeDocument/2006/relationships/image" Target="../media/image38.jpg"/><Relationship Id="rId4" Type="http://schemas.microsoft.com/office/2007/relationships/hdphoto" Target="../media/hdphoto5.wdp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jpg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5.jpg"/><Relationship Id="rId15" Type="http://schemas.openxmlformats.org/officeDocument/2006/relationships/image" Target="../media/image21.png"/><Relationship Id="rId10" Type="http://schemas.openxmlformats.org/officeDocument/2006/relationships/image" Target="../media/image48.png"/><Relationship Id="rId4" Type="http://schemas.microsoft.com/office/2007/relationships/hdphoto" Target="../media/hdphoto5.wdp"/><Relationship Id="rId9" Type="http://schemas.openxmlformats.org/officeDocument/2006/relationships/image" Target="../media/image47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5953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6" name="Picture 2" descr="Министерство науки и высшего образования Российской Федерации стало  партнёром проведения конкурса - Ассоциация &quot;Гидроэнергетика Росси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3652" r="4496" b="5983"/>
          <a:stretch/>
        </p:blipFill>
        <p:spPr bwMode="auto">
          <a:xfrm>
            <a:off x="7896224" y="0"/>
            <a:ext cx="39338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73722" y="2679302"/>
            <a:ext cx="14025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ПУБЛИЧНАЯ ДЕКЛАРАЦИЯ ЦЕЛЕЙ И ЗАДАЧ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НАУКИ И ВЫСШЕГО ОБРАЗОВАНИЯ РОССИЙСКОЙ ФЕДЕРАЦИИ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2021 ГОД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54C46B-23B0-46C6-B6C6-43C142D185A8}"/>
              </a:ext>
            </a:extLst>
          </p:cNvPr>
          <p:cNvSpPr txBox="1"/>
          <p:nvPr/>
        </p:nvSpPr>
        <p:spPr>
          <a:xfrm>
            <a:off x="5702105" y="6488668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Москва, 2021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22" y="201686"/>
            <a:ext cx="1482578" cy="14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0B2DB8F-14EB-475E-8BD1-11E7E7F5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14"/>
          <a:stretch/>
        </p:blipFill>
        <p:spPr>
          <a:xfrm flipH="1">
            <a:off x="8836790" y="1736130"/>
            <a:ext cx="3355210" cy="3422198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33D652F-65BF-4D84-A182-A916E25BF6B0}"/>
              </a:ext>
            </a:extLst>
          </p:cNvPr>
          <p:cNvGrpSpPr/>
          <p:nvPr/>
        </p:nvGrpSpPr>
        <p:grpSpPr>
          <a:xfrm>
            <a:off x="847520" y="1247382"/>
            <a:ext cx="9638757" cy="3588258"/>
            <a:chOff x="1138921" y="1738065"/>
            <a:chExt cx="9014382" cy="3588258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1138921" y="2325602"/>
              <a:ext cx="9014382" cy="478238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1138921" y="2954742"/>
              <a:ext cx="9014382" cy="5288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1138921" y="1738065"/>
              <a:ext cx="9014382" cy="4782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xmlns="" id="{5D450226-75F9-492F-B249-880320D7DE25}"/>
                </a:ext>
              </a:extLst>
            </p:cNvPr>
            <p:cNvSpPr/>
            <p:nvPr/>
          </p:nvSpPr>
          <p:spPr>
            <a:xfrm>
              <a:off x="1138921" y="3576333"/>
              <a:ext cx="9014382" cy="478238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59A884AC-A563-43B6-9E59-6866FF09AD24}"/>
                </a:ext>
              </a:extLst>
            </p:cNvPr>
            <p:cNvSpPr/>
            <p:nvPr/>
          </p:nvSpPr>
          <p:spPr>
            <a:xfrm>
              <a:off x="1138921" y="4173942"/>
              <a:ext cx="9014382" cy="5288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xmlns="" id="{9F622363-35A7-40F0-AE64-9253930DFC7D}"/>
                </a:ext>
              </a:extLst>
            </p:cNvPr>
            <p:cNvSpPr/>
            <p:nvPr/>
          </p:nvSpPr>
          <p:spPr>
            <a:xfrm>
              <a:off x="1138921" y="4848085"/>
              <a:ext cx="9014382" cy="4782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sp>
        <p:nvSpPr>
          <p:cNvPr id="106" name="Овал 10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87289" y="1210515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102649" y="64545"/>
            <a:ext cx="1109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Достижение запланированных на 2021 год показателей и реализация мероприятий </a:t>
            </a:r>
          </a:p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обеспечит:</a:t>
            </a:r>
            <a:b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283B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" y="291781"/>
            <a:ext cx="7011775" cy="966111"/>
          </a:xfrm>
          <a:prstGeom prst="rect">
            <a:avLst/>
          </a:prstGeom>
        </p:spPr>
      </p:pic>
      <p:sp>
        <p:nvSpPr>
          <p:cNvPr id="57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10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6" y="5226467"/>
            <a:ext cx="459251" cy="45925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B1D24BC-2973-4833-8795-F0FC06CE18BF}"/>
              </a:ext>
            </a:extLst>
          </p:cNvPr>
          <p:cNvSpPr txBox="1"/>
          <p:nvPr/>
        </p:nvSpPr>
        <p:spPr>
          <a:xfrm>
            <a:off x="1163491" y="1187132"/>
            <a:ext cx="9189906" cy="182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Место Российской Федерации по численности исследователей в эквиваленте полной занятости среди ведущих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стран мира (по данным Организации экономического сотрудничества и развития)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Место Российской Федерации по удельному весу в общем числе статей в изданиях, индексируемых </a:t>
            </a:r>
            <a:b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международных базах данных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Место Российской Федерации по удельному весу в общем числе заявок на получение патента на изобретение, поданных в мире по областям, определяемым приоритетами научно-технологического развития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E2AF936B-C0DC-4AAD-874D-877A196B1452}"/>
              </a:ext>
            </a:extLst>
          </p:cNvPr>
          <p:cNvSpPr/>
          <p:nvPr/>
        </p:nvSpPr>
        <p:spPr>
          <a:xfrm>
            <a:off x="10187289" y="182481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FF2E34E6-7C64-41AC-BA7F-9AAC83BEDDD8}"/>
              </a:ext>
            </a:extLst>
          </p:cNvPr>
          <p:cNvSpPr/>
          <p:nvPr/>
        </p:nvSpPr>
        <p:spPr>
          <a:xfrm>
            <a:off x="10187289" y="246411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11EE4BA0-BCE8-4776-95BF-ED24CA6632FB}"/>
              </a:ext>
            </a:extLst>
          </p:cNvPr>
          <p:cNvSpPr/>
          <p:nvPr/>
        </p:nvSpPr>
        <p:spPr>
          <a:xfrm>
            <a:off x="10187289" y="3088572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39D8AF67-6974-47E0-B18C-773840E45305}"/>
              </a:ext>
            </a:extLst>
          </p:cNvPr>
          <p:cNvSpPr/>
          <p:nvPr/>
        </p:nvSpPr>
        <p:spPr>
          <a:xfrm>
            <a:off x="10187289" y="3699033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86" name="Стрелка: вниз 85">
            <a:extLst>
              <a:ext uri="{FF2B5EF4-FFF2-40B4-BE49-F238E27FC236}">
                <a16:creationId xmlns:a16="http://schemas.microsoft.com/office/drawing/2014/main" xmlns="" id="{B4CBD472-D124-4702-82A9-A6C89258589D}"/>
              </a:ext>
            </a:extLst>
          </p:cNvPr>
          <p:cNvSpPr/>
          <p:nvPr/>
        </p:nvSpPr>
        <p:spPr>
          <a:xfrm>
            <a:off x="4264924" y="4899926"/>
            <a:ext cx="2987040" cy="291657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2549BD2E-A8B1-4F2B-BC8A-B0123CB434C3}"/>
              </a:ext>
            </a:extLst>
          </p:cNvPr>
          <p:cNvSpPr/>
          <p:nvPr/>
        </p:nvSpPr>
        <p:spPr>
          <a:xfrm>
            <a:off x="853440" y="5827481"/>
            <a:ext cx="10118017" cy="790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0A6AB62-5C3E-4B82-B5EE-86A5F1D5CA85}"/>
              </a:ext>
            </a:extLst>
          </p:cNvPr>
          <p:cNvSpPr txBox="1"/>
          <p:nvPr/>
        </p:nvSpPr>
        <p:spPr>
          <a:xfrm>
            <a:off x="853440" y="5088964"/>
            <a:ext cx="10241280" cy="147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позволит обеспечить достижение целевого показателя Указа  Президента Российской Федерации</a:t>
            </a:r>
            <a:b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 21 июля 2020 года № 474: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Место Российской Федерации по объему научных исследований и разработок,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том числе за счет создания эффективной системы высшего образования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55794340-ED26-449B-8179-2495EFE8DB37}"/>
              </a:ext>
            </a:extLst>
          </p:cNvPr>
          <p:cNvSpPr/>
          <p:nvPr/>
        </p:nvSpPr>
        <p:spPr>
          <a:xfrm>
            <a:off x="10270652" y="5857276"/>
            <a:ext cx="723660" cy="6940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xmlns="" id="{92C53F78-86D7-4BD6-9135-FE74A0E8E319}"/>
              </a:ext>
            </a:extLst>
          </p:cNvPr>
          <p:cNvSpPr/>
          <p:nvPr/>
        </p:nvSpPr>
        <p:spPr>
          <a:xfrm>
            <a:off x="733578" y="5827481"/>
            <a:ext cx="113942" cy="8005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33EEFAC6-E4A0-4B43-809D-0EE51901DE3D}"/>
              </a:ext>
            </a:extLst>
          </p:cNvPr>
          <p:cNvSpPr txBox="1"/>
          <p:nvPr/>
        </p:nvSpPr>
        <p:spPr>
          <a:xfrm>
            <a:off x="1163491" y="3157218"/>
            <a:ext cx="9189906" cy="32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Место Российской Федерации по объему затрат на исследования и разработки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6251FD55-2AE7-40DE-ACD8-140FA0F93357}"/>
              </a:ext>
            </a:extLst>
          </p:cNvPr>
          <p:cNvSpPr txBox="1"/>
          <p:nvPr/>
        </p:nvSpPr>
        <p:spPr>
          <a:xfrm>
            <a:off x="1163491" y="3715225"/>
            <a:ext cx="9189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Место Российской Федерации в мире по присутствию университетов в топ-500 глобальных </a:t>
            </a:r>
            <a:b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рейтингов университетов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CFEBF496-E4B5-4523-B1EB-B6857F597F64}"/>
              </a:ext>
            </a:extLst>
          </p:cNvPr>
          <p:cNvSpPr txBox="1"/>
          <p:nvPr/>
        </p:nvSpPr>
        <p:spPr>
          <a:xfrm>
            <a:off x="1163491" y="4282558"/>
            <a:ext cx="9189906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cs typeface="Times New Roman" panose="02020603050405020304" pitchFamily="18" charset="0"/>
              </a:rPr>
              <a:t>Техническая вооруженность сектора исследований и разработок (балансовая стоимость машин </a:t>
            </a:r>
            <a:br>
              <a:rPr lang="ru-RU" sz="1400" dirty="0">
                <a:cs typeface="Times New Roman" panose="02020603050405020304" pitchFamily="18" charset="0"/>
              </a:rPr>
            </a:br>
            <a:r>
              <a:rPr lang="ru-RU" sz="1400" dirty="0">
                <a:cs typeface="Times New Roman" panose="02020603050405020304" pitchFamily="18" charset="0"/>
              </a:rPr>
              <a:t>и оборудования в расчете на одного исследователя), тыс. руб.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2407F9C1-1D82-4350-8E28-C421FB5BB23E}"/>
              </a:ext>
            </a:extLst>
          </p:cNvPr>
          <p:cNvSpPr/>
          <p:nvPr/>
        </p:nvSpPr>
        <p:spPr>
          <a:xfrm>
            <a:off x="10187290" y="4347710"/>
            <a:ext cx="784167" cy="5166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1"/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1 076,8 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4DF5D4E6-0670-4F93-89C3-695FE735AE8B}"/>
              </a:ext>
            </a:extLst>
          </p:cNvPr>
          <p:cNvSpPr/>
          <p:nvPr/>
        </p:nvSpPr>
        <p:spPr>
          <a:xfrm>
            <a:off x="504443" y="434120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41D1B4-C25F-4119-B9D0-20ED7B50D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15" y="4459847"/>
            <a:ext cx="281868" cy="267466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CF765355-43F6-4471-B434-EF22DE0CEEC7}"/>
              </a:ext>
            </a:extLst>
          </p:cNvPr>
          <p:cNvSpPr/>
          <p:nvPr/>
        </p:nvSpPr>
        <p:spPr>
          <a:xfrm>
            <a:off x="504443" y="367905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DCDC58A5-2B96-4F3D-92B7-DF3CCFC0EE40}"/>
              </a:ext>
            </a:extLst>
          </p:cNvPr>
          <p:cNvSpPr/>
          <p:nvPr/>
        </p:nvSpPr>
        <p:spPr>
          <a:xfrm>
            <a:off x="504443" y="306945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4007FFD2-00AB-48AE-AD20-8D48493F051E}"/>
              </a:ext>
            </a:extLst>
          </p:cNvPr>
          <p:cNvSpPr/>
          <p:nvPr/>
        </p:nvSpPr>
        <p:spPr>
          <a:xfrm>
            <a:off x="504443" y="247036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15A88EEC-05C4-4B5C-AEBA-F3469CC6F54E}"/>
              </a:ext>
            </a:extLst>
          </p:cNvPr>
          <p:cNvSpPr/>
          <p:nvPr/>
        </p:nvSpPr>
        <p:spPr>
          <a:xfrm>
            <a:off x="504443" y="185025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148BFD45-45C9-417A-960D-0808EA3B60BD}"/>
              </a:ext>
            </a:extLst>
          </p:cNvPr>
          <p:cNvSpPr/>
          <p:nvPr/>
        </p:nvSpPr>
        <p:spPr>
          <a:xfrm>
            <a:off x="504443" y="1219629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9910D18-1C17-4DD3-BE80-8891FCD465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02" y="1248873"/>
            <a:ext cx="466216" cy="44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29728A2B-FD2E-4E42-8BB3-8CC06DD2E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02" y="1858473"/>
            <a:ext cx="466216" cy="44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A930ECDB-E61A-45C9-AF2A-3A7A12B2A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02" y="2477906"/>
            <a:ext cx="466216" cy="44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84DDBC4-3233-46B3-B37B-DD1563D019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02" y="3087506"/>
            <a:ext cx="466216" cy="44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2C14E2AF-6B7B-49C3-B7A7-83F1E71DE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02" y="3687274"/>
            <a:ext cx="466216" cy="44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0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6D2B7FF-F5DD-4A3E-9476-5C76E786A9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3658" y="2536031"/>
            <a:ext cx="6857999" cy="17859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16" name="Пятиугольник 15"/>
          <p:cNvSpPr/>
          <p:nvPr/>
        </p:nvSpPr>
        <p:spPr>
          <a:xfrm>
            <a:off x="-19019" y="1530694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F0C33FE-12CA-4909-9516-88A0C33B4D5D}"/>
              </a:ext>
            </a:extLst>
          </p:cNvPr>
          <p:cNvSpPr/>
          <p:nvPr/>
        </p:nvSpPr>
        <p:spPr>
          <a:xfrm>
            <a:off x="1577373" y="1421590"/>
            <a:ext cx="971709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Грант для поддержки научных исследований </a:t>
            </a:r>
            <a:r>
              <a:rPr lang="ru-RU" sz="1400" dirty="0"/>
              <a:t>– денежные средства на осуществление конкретных </a:t>
            </a:r>
            <a:br>
              <a:rPr lang="ru-RU" sz="1400" dirty="0"/>
            </a:br>
            <a:r>
              <a:rPr lang="ru-RU" sz="1400" dirty="0"/>
              <a:t>научных, научно-технических программ и проектов, инновационных проектов, проведение конкретных научных </a:t>
            </a:r>
            <a:br>
              <a:rPr lang="ru-RU" sz="1400" dirty="0"/>
            </a:br>
            <a:r>
              <a:rPr lang="ru-RU" sz="1400" dirty="0"/>
              <a:t>исследований.</a:t>
            </a:r>
          </a:p>
          <a:p>
            <a:r>
              <a:rPr lang="ru-RU" sz="800" dirty="0"/>
              <a:t> </a:t>
            </a:r>
          </a:p>
          <a:p>
            <a:pPr>
              <a:lnSpc>
                <a:spcPts val="1800"/>
              </a:lnSpc>
            </a:pPr>
            <a:r>
              <a:rPr lang="ru-RU" b="1" i="1" dirty="0">
                <a:solidFill>
                  <a:srgbClr val="002060"/>
                </a:solidFill>
              </a:rPr>
              <a:t>Академическая мобильность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1400" dirty="0"/>
              <a:t>перемещение студентов и преподавателей высших учебных заведений на определенный период времени в другое образовательное или научное заведение в пределах или за пределами своей страны с целью обучения или преподавания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sz="1100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Фундаментальные исследования </a:t>
            </a:r>
            <a:r>
              <a:rPr lang="ru-RU" sz="1400" dirty="0"/>
              <a:t>– </a:t>
            </a:r>
            <a:r>
              <a:rPr lang="ru-RU" dirty="0"/>
              <a:t> </a:t>
            </a:r>
            <a:r>
              <a:rPr lang="ru-RU" sz="1400" dirty="0"/>
              <a:t>экспериментальная или теоретическая деятельность, направленная на получение новых знаний об основных закономерностях строения, функционирования и развития человека, общества, окружающей среды.</a:t>
            </a:r>
          </a:p>
          <a:p>
            <a:r>
              <a:rPr lang="ru-RU" sz="1400" dirty="0"/>
              <a:t> 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Глобальная конкурентоспособность российского высшего образования </a:t>
            </a:r>
            <a:r>
              <a:rPr lang="ru-RU" sz="1400" dirty="0"/>
              <a:t>– способность национальной системы образования конкурировать на мировом научно-образовательном рынке, основываясь на предоставлении более качественного образования и на его большей доступности в сравнении с другими странами.</a:t>
            </a:r>
          </a:p>
          <a:p>
            <a:r>
              <a:rPr lang="ru-RU" sz="1400" dirty="0"/>
              <a:t> 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Мировые рейтинги университетов </a:t>
            </a:r>
            <a:r>
              <a:rPr lang="ru-RU" sz="1400" dirty="0"/>
              <a:t>– списки лучших университетов мира, составленные самыми авторитетными рейтинговыми агентствами. Рейтинги </a:t>
            </a:r>
            <a:r>
              <a:rPr lang="en-US" sz="1400" dirty="0"/>
              <a:t>QS - </a:t>
            </a:r>
            <a:r>
              <a:rPr lang="ru-RU" sz="1400" dirty="0"/>
              <a:t>рейтинги университетов, публикуемые компанией </a:t>
            </a:r>
            <a:r>
              <a:rPr lang="en-US" sz="1400" dirty="0" err="1"/>
              <a:t>Quacquarelli</a:t>
            </a:r>
            <a:r>
              <a:rPr lang="en-US" sz="1400" dirty="0"/>
              <a:t> Symonds.</a:t>
            </a:r>
            <a:r>
              <a:rPr lang="ru-RU" sz="1400" dirty="0"/>
              <a:t> Рейтинги </a:t>
            </a:r>
            <a:r>
              <a:rPr lang="en-US" sz="1400" dirty="0"/>
              <a:t>THE - </a:t>
            </a:r>
            <a:r>
              <a:rPr lang="ru-RU" sz="1400" dirty="0"/>
              <a:t>рейтинги университетов, публикуемые еженедельным журналом </a:t>
            </a:r>
            <a:r>
              <a:rPr lang="en-US" sz="1400" dirty="0"/>
              <a:t>Times Higher Education.</a:t>
            </a:r>
            <a:r>
              <a:rPr lang="ru-RU" sz="1400" dirty="0"/>
              <a:t> Рейтинги </a:t>
            </a:r>
            <a:r>
              <a:rPr lang="en-US" sz="1400" dirty="0"/>
              <a:t>ARWU - </a:t>
            </a:r>
            <a:r>
              <a:rPr lang="ru-RU" sz="1400" dirty="0"/>
              <a:t>рейтинги университетов, публикуемые организацией </a:t>
            </a:r>
            <a:r>
              <a:rPr lang="en-US" sz="1400" dirty="0"/>
              <a:t>Shanghai Ranking Consultancy.</a:t>
            </a:r>
            <a:r>
              <a:rPr lang="ru-RU" sz="1400" dirty="0"/>
              <a:t> Позиция университета в различных рейтингах нередко становится определяющим фактором при выборе места обучения.</a:t>
            </a:r>
          </a:p>
          <a:p>
            <a:endParaRPr lang="ru-RU" sz="1400" dirty="0"/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11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4248" y="139342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6205" y="1425981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19846" y="2332053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4248" y="2194781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86205" y="2227340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Пятиугольник 28"/>
          <p:cNvSpPr/>
          <p:nvPr/>
        </p:nvSpPr>
        <p:spPr>
          <a:xfrm>
            <a:off x="-19846" y="3171216"/>
            <a:ext cx="1548502" cy="24286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4248" y="3005266"/>
            <a:ext cx="494437" cy="5460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86205" y="3043027"/>
            <a:ext cx="990525" cy="49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-38100" y="4093435"/>
            <a:ext cx="1548502" cy="24286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4248" y="3927485"/>
            <a:ext cx="494437" cy="5460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86205" y="3965246"/>
            <a:ext cx="990525" cy="49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-50208" y="5000245"/>
            <a:ext cx="1548502" cy="24286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4248" y="4834295"/>
            <a:ext cx="494437" cy="54608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86205" y="4872056"/>
            <a:ext cx="990525" cy="49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35409" y="2194781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635409" y="3043027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635409" y="4874689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62361B4D-BE3D-4060-B8E6-50E6AA43AAF2}"/>
              </a:ext>
            </a:extLst>
          </p:cNvPr>
          <p:cNvCxnSpPr/>
          <p:nvPr/>
        </p:nvCxnSpPr>
        <p:spPr>
          <a:xfrm>
            <a:off x="1635409" y="3963281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71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233FF9D-697E-4C22-840A-0630936D2C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3658" y="2536031"/>
            <a:ext cx="6857999" cy="1785938"/>
          </a:xfrm>
          <a:prstGeom prst="rect">
            <a:avLst/>
          </a:prstGeom>
        </p:spPr>
      </p:pic>
      <p:sp>
        <p:nvSpPr>
          <p:cNvPr id="19" name="Пятиугольник 18"/>
          <p:cNvSpPr/>
          <p:nvPr/>
        </p:nvSpPr>
        <p:spPr>
          <a:xfrm>
            <a:off x="-47628" y="963430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6162" y="826158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3604" y="858717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40257" y="1930282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43533" y="179301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80975" y="1825569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-47628" y="2881470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6162" y="2744198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73604" y="2776757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-30543" y="3782572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45690" y="368813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90689" y="3677859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-50833" y="4702465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2957" y="4565193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0399" y="4597752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10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F0C33FE-12CA-4909-9516-88A0C33B4D5D}"/>
              </a:ext>
            </a:extLst>
          </p:cNvPr>
          <p:cNvSpPr/>
          <p:nvPr/>
        </p:nvSpPr>
        <p:spPr>
          <a:xfrm>
            <a:off x="614103" y="853854"/>
            <a:ext cx="9996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3B866A7-7DF8-45CD-8D7F-67B240D40F83}"/>
              </a:ext>
            </a:extLst>
          </p:cNvPr>
          <p:cNvSpPr/>
          <p:nvPr/>
        </p:nvSpPr>
        <p:spPr>
          <a:xfrm>
            <a:off x="1596570" y="877466"/>
            <a:ext cx="9434077" cy="600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Большие вызовы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это объективно требующая реакции со стороны государства совокупность проблем, угроз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возможностей, сложность и масштаб которых таковы, что они не могут быть решены, устранены или реализованы исключительно за счет увеличения ресурсов.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Научные издания, индексируемые в международных базах данных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рецензируемые журналы разной научной направленности, публикующие результаты научных исследований и разработок в международном пространстве. </a:t>
            </a:r>
          </a:p>
          <a:p>
            <a:endParaRPr lang="ru-RU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Валовый внутренний продукт (ВВП) </a:t>
            </a:r>
            <a:r>
              <a:rPr lang="ru-RU" dirty="0"/>
              <a:t>– </a:t>
            </a:r>
            <a:r>
              <a:rPr lang="ru-RU" sz="1400" dirty="0"/>
              <a:t>рыночная стоимость совокупности конечных товаров и услуг, </a:t>
            </a:r>
            <a:br>
              <a:rPr lang="ru-RU" sz="1400" dirty="0"/>
            </a:br>
            <a:r>
              <a:rPr lang="ru-RU" sz="1400" dirty="0"/>
              <a:t>произведённых за год во всех отраслях экономики на территории государства для потребления, экспорта и накопления, </a:t>
            </a:r>
            <a:br>
              <a:rPr lang="ru-RU" sz="1400" dirty="0"/>
            </a:br>
            <a:r>
              <a:rPr lang="ru-RU" sz="1400" dirty="0"/>
              <a:t>вне зависимости от национальной принадлежности использованных факторов производства.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Патент</a:t>
            </a:r>
            <a:r>
              <a:rPr lang="ru-RU" sz="1400" dirty="0"/>
              <a:t> — охранный документ, удостоверяющий исключительное право, авторство и приоритет изобретения, полезной модели, промышленного образца либо селекционного достижения. Срок действия патента составляет</a:t>
            </a:r>
            <a:br>
              <a:rPr lang="ru-RU" sz="1400" dirty="0"/>
            </a:br>
            <a:r>
              <a:rPr lang="ru-RU" sz="1400" dirty="0"/>
              <a:t>от 5 до 25 лет.</a:t>
            </a:r>
          </a:p>
          <a:p>
            <a:pPr>
              <a:spcAft>
                <a:spcPts val="0"/>
              </a:spcAft>
            </a:pPr>
            <a:endParaRPr lang="ru-RU" sz="1400" dirty="0"/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Исключительное право </a:t>
            </a:r>
            <a:r>
              <a:rPr lang="ru-RU" dirty="0"/>
              <a:t>– </a:t>
            </a:r>
            <a:r>
              <a:rPr lang="ru-RU" sz="1400" dirty="0"/>
              <a:t>совокупность принадлежащих гражданину или юридическому лицу прав на использование по своему усмотрению любым не противоречащим закону способом результата интеллектуальной деятельности и на запрещение или разрешение такого использования другими лицами.</a:t>
            </a:r>
          </a:p>
          <a:p>
            <a:pPr>
              <a:spcAft>
                <a:spcPts val="0"/>
              </a:spcAft>
            </a:pPr>
            <a:endParaRPr lang="ru-RU" sz="1100" b="1" i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Научные центры мирового уровня (НЦМУ) </a:t>
            </a:r>
            <a:r>
              <a:rPr lang="ru-RU" sz="1400" dirty="0"/>
              <a:t>– сеть международных математических центров, центров геномных исследований, а также центров, выполняющих исследования по приоритетам научно-технологического развития. НЦМУ осуществляют прорывные исследования преимущественно фундаментального и поискового характера, направленные на решение задач мирового уровня актуальности и значимости.</a:t>
            </a:r>
          </a:p>
          <a:p>
            <a:pPr>
              <a:spcAft>
                <a:spcPts val="0"/>
              </a:spcAft>
            </a:pPr>
            <a:endParaRPr lang="ru-RU" sz="1100" dirty="0"/>
          </a:p>
          <a:p>
            <a:endParaRPr lang="ru-RU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4F5C5B-629A-4995-B9D7-F88479EB6681}"/>
              </a:ext>
            </a:extLst>
          </p:cNvPr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sp>
        <p:nvSpPr>
          <p:cNvPr id="37" name="Пятиугольник 36"/>
          <p:cNvSpPr/>
          <p:nvPr/>
        </p:nvSpPr>
        <p:spPr>
          <a:xfrm>
            <a:off x="-50833" y="5559370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2957" y="5422098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0399" y="5454657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11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635409" y="1807524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635409" y="2744198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688737" y="3688132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712553" y="5454657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699674" y="4607027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2">
            <a:extLst>
              <a:ext uri="{FF2B5EF4-FFF2-40B4-BE49-F238E27FC236}">
                <a16:creationId xmlns:a16="http://schemas.microsoft.com/office/drawing/2014/main" xmlns="" id="{4E23D45C-4654-487D-A1DA-4475FF108BE3}"/>
              </a:ext>
            </a:extLst>
          </p:cNvPr>
          <p:cNvSpPr txBox="1">
            <a:spLocks/>
          </p:cNvSpPr>
          <p:nvPr/>
        </p:nvSpPr>
        <p:spPr>
          <a:xfrm>
            <a:off x="11515514" y="6382919"/>
            <a:ext cx="324000" cy="329482"/>
          </a:xfrm>
          <a:prstGeom prst="rect">
            <a:avLst/>
          </a:prstGeom>
          <a:noFill/>
          <a:ln w="28575">
            <a:solidFill>
              <a:srgbClr val="22367B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/>
              <a:t>12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60FCE996-F426-4EDE-A6CE-337E2EA9F3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2"/>
          <a:stretch/>
        </p:blipFill>
        <p:spPr>
          <a:xfrm>
            <a:off x="-47628" y="0"/>
            <a:ext cx="6683628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3658" y="2536031"/>
            <a:ext cx="6857999" cy="1785938"/>
          </a:xfrm>
          <a:prstGeom prst="rect">
            <a:avLst/>
          </a:prstGeom>
        </p:spPr>
      </p:pic>
      <p:sp>
        <p:nvSpPr>
          <p:cNvPr id="19" name="Пятиугольник 18"/>
          <p:cNvSpPr/>
          <p:nvPr/>
        </p:nvSpPr>
        <p:spPr>
          <a:xfrm>
            <a:off x="-47628" y="948301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36162" y="784775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0495" y="801357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12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40257" y="1817047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70424" y="1679775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07866" y="1712334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13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B8C56C9-F9FC-4984-B529-B4DCE9586381}"/>
              </a:ext>
            </a:extLst>
          </p:cNvPr>
          <p:cNvGrpSpPr/>
          <p:nvPr/>
        </p:nvGrpSpPr>
        <p:grpSpPr>
          <a:xfrm>
            <a:off x="-47628" y="2490588"/>
            <a:ext cx="1548502" cy="494438"/>
            <a:chOff x="-47628" y="2490588"/>
            <a:chExt cx="1548502" cy="494438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47628" y="2627860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63053" y="2490588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00495" y="2523147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14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E8D138D3-8193-48E9-9CE0-D702448D9534}"/>
              </a:ext>
            </a:extLst>
          </p:cNvPr>
          <p:cNvGrpSpPr/>
          <p:nvPr/>
        </p:nvGrpSpPr>
        <p:grpSpPr>
          <a:xfrm>
            <a:off x="-38100" y="3627368"/>
            <a:ext cx="1548502" cy="494438"/>
            <a:chOff x="-38100" y="3568373"/>
            <a:chExt cx="1548502" cy="494438"/>
          </a:xfrm>
        </p:grpSpPr>
        <p:sp>
          <p:nvSpPr>
            <p:cNvPr id="29" name="Пятиугольник 28"/>
            <p:cNvSpPr/>
            <p:nvPr/>
          </p:nvSpPr>
          <p:spPr>
            <a:xfrm>
              <a:off x="-38100" y="3705645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72581" y="3568373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10023" y="3600932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15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4C7B9548-C15A-4FAE-B98E-F4C9A73F8C25}"/>
              </a:ext>
            </a:extLst>
          </p:cNvPr>
          <p:cNvGrpSpPr/>
          <p:nvPr/>
        </p:nvGrpSpPr>
        <p:grpSpPr>
          <a:xfrm>
            <a:off x="-50833" y="4315387"/>
            <a:ext cx="1548502" cy="494438"/>
            <a:chOff x="-50833" y="4246563"/>
            <a:chExt cx="1548502" cy="494438"/>
          </a:xfrm>
        </p:grpSpPr>
        <p:sp>
          <p:nvSpPr>
            <p:cNvPr id="32" name="Пятиугольник 31"/>
            <p:cNvSpPr/>
            <p:nvPr/>
          </p:nvSpPr>
          <p:spPr>
            <a:xfrm>
              <a:off x="-50833" y="4383835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59848" y="4246563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97290" y="4279122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16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7755CF79-1EEF-45BC-959C-8D615F245C46}"/>
              </a:ext>
            </a:extLst>
          </p:cNvPr>
          <p:cNvGrpSpPr/>
          <p:nvPr/>
        </p:nvGrpSpPr>
        <p:grpSpPr>
          <a:xfrm>
            <a:off x="-71123" y="5026136"/>
            <a:ext cx="1548502" cy="494438"/>
            <a:chOff x="-71123" y="5114247"/>
            <a:chExt cx="1548502" cy="494438"/>
          </a:xfrm>
        </p:grpSpPr>
        <p:sp>
          <p:nvSpPr>
            <p:cNvPr id="38" name="Пятиугольник 37"/>
            <p:cNvSpPr/>
            <p:nvPr/>
          </p:nvSpPr>
          <p:spPr>
            <a:xfrm>
              <a:off x="-71123" y="5251519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59848" y="5114247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97290" y="5146806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17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Равнобедренный треугольник 26"/>
          <p:cNvSpPr/>
          <p:nvPr/>
        </p:nvSpPr>
        <p:spPr>
          <a:xfrm>
            <a:off x="4999938" y="2952987"/>
            <a:ext cx="2484511" cy="390501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F0C33FE-12CA-4909-9516-88A0C33B4D5D}"/>
              </a:ext>
            </a:extLst>
          </p:cNvPr>
          <p:cNvSpPr/>
          <p:nvPr/>
        </p:nvSpPr>
        <p:spPr>
          <a:xfrm>
            <a:off x="1527765" y="871250"/>
            <a:ext cx="9987749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Научно-образовательный центр мирового уровня (НОЦ)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объединение ведущих научных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организаций и вузов с организациями реального сектора экономики, проводящих научные исследования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разработки мирового уровня.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Селекционно-семеноводческий центр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структурное подразделение научной или образовательной организации, предназначенное для создания отечественных сортов (гибридов) сельскохозяйственных растений и производства семян (посадочного материала) отечественной селекции.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Селекционно-племенной центр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структурное подразделение научной или образовательной организации, предназначенное для создания племенного материала сельскохозяйственных  животных, обладающих улучшенными хозяйственно-полезными признаками, а также технологий, обеспечивающих максимальную реализацию их генетического потенциала.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Прикладные исследования </a:t>
            </a:r>
            <a:r>
              <a:rPr lang="ru-RU" sz="1400" dirty="0"/>
              <a:t>– исследования, направленные преимущественно на применение новых </a:t>
            </a:r>
            <a:br>
              <a:rPr lang="ru-RU" sz="1400" dirty="0"/>
            </a:br>
            <a:r>
              <a:rPr lang="ru-RU" sz="1400" dirty="0"/>
              <a:t>знаний для достижения практических целей и решения конкретных задач.</a:t>
            </a:r>
          </a:p>
          <a:p>
            <a:r>
              <a:rPr lang="ru-RU" sz="1400" dirty="0"/>
              <a:t> 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Наукограды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sz="1400" dirty="0"/>
              <a:t>– муниципальное образование со статусом городского округа, имеющее высокий научно-технический </a:t>
            </a:r>
            <a:br>
              <a:rPr lang="ru-RU" sz="1400" dirty="0"/>
            </a:br>
            <a:r>
              <a:rPr lang="ru-RU" sz="1400" dirty="0"/>
              <a:t>потенциал, с градообразующим научно-производственным комплексом.</a:t>
            </a:r>
          </a:p>
          <a:p>
            <a:endParaRPr lang="ru-RU" sz="1400" dirty="0"/>
          </a:p>
          <a:p>
            <a:r>
              <a:rPr lang="ru-RU" b="1" i="1" dirty="0">
                <a:solidFill>
                  <a:srgbClr val="002060"/>
                </a:solidFill>
              </a:rPr>
              <a:t>Цифровая платформа для участников научно-технологического развития </a:t>
            </a:r>
            <a:r>
              <a:rPr lang="ru-RU" sz="1400" dirty="0"/>
              <a:t>– совокупность </a:t>
            </a:r>
            <a:br>
              <a:rPr lang="ru-RU" sz="1400" dirty="0"/>
            </a:br>
            <a:r>
              <a:rPr lang="ru-RU" sz="1400" dirty="0"/>
              <a:t>инструментов и сервисов на основе цифровых технологий, которые должны обеспечить эффективное научное и научно-техническое взаимодействие участников исследовательских проектов.</a:t>
            </a:r>
          </a:p>
          <a:p>
            <a:r>
              <a:rPr lang="ru-RU" sz="1400" dirty="0"/>
              <a:t> 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Специализированные учебно-научные центры (СУНЦ) </a:t>
            </a:r>
            <a:r>
              <a:rPr lang="ru-RU" sz="1400" dirty="0"/>
              <a:t>– центры для одаренных детей на базе ведущих университетов, обеспечивающие начальную подготовку высококвалифицированных кадров для инновационного развития России.</a:t>
            </a:r>
          </a:p>
          <a:p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38BD70-18E1-44B9-9744-04861134A3B3}"/>
              </a:ext>
            </a:extLst>
          </p:cNvPr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1635409" y="1768263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606696" y="2610531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606696" y="5921040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635409" y="5057230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CC757064-A338-44C0-AEC4-699F895EC354}"/>
              </a:ext>
            </a:extLst>
          </p:cNvPr>
          <p:cNvGrpSpPr/>
          <p:nvPr/>
        </p:nvGrpSpPr>
        <p:grpSpPr>
          <a:xfrm>
            <a:off x="-38100" y="5909501"/>
            <a:ext cx="1548502" cy="494438"/>
            <a:chOff x="-23942" y="5114247"/>
            <a:chExt cx="1548502" cy="494438"/>
          </a:xfrm>
        </p:grpSpPr>
        <p:sp>
          <p:nvSpPr>
            <p:cNvPr id="36" name="Пятиугольник 37">
              <a:extLst>
                <a:ext uri="{FF2B5EF4-FFF2-40B4-BE49-F238E27FC236}">
                  <a16:creationId xmlns:a16="http://schemas.microsoft.com/office/drawing/2014/main" xmlns="" id="{2157271C-E792-46A2-9679-B8914973E330}"/>
                </a:ext>
              </a:extLst>
            </p:cNvPr>
            <p:cNvSpPr/>
            <p:nvPr/>
          </p:nvSpPr>
          <p:spPr>
            <a:xfrm>
              <a:off x="-23942" y="5251519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35265553-2E8A-4758-ABC9-C1B0A7F12A73}"/>
                </a:ext>
              </a:extLst>
            </p:cNvPr>
            <p:cNvSpPr/>
            <p:nvPr/>
          </p:nvSpPr>
          <p:spPr>
            <a:xfrm>
              <a:off x="459848" y="5114247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C3790964-9EE9-4F04-8F67-A75B4666D6B6}"/>
                </a:ext>
              </a:extLst>
            </p:cNvPr>
            <p:cNvSpPr/>
            <p:nvPr/>
          </p:nvSpPr>
          <p:spPr>
            <a:xfrm>
              <a:off x="197290" y="5146806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18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Номер слайда 2">
            <a:extLst>
              <a:ext uri="{FF2B5EF4-FFF2-40B4-BE49-F238E27FC236}">
                <a16:creationId xmlns:a16="http://schemas.microsoft.com/office/drawing/2014/main" xmlns="" id="{CF6841DB-0780-448C-BF59-41AC68A0838F}"/>
              </a:ext>
            </a:extLst>
          </p:cNvPr>
          <p:cNvSpPr txBox="1">
            <a:spLocks/>
          </p:cNvSpPr>
          <p:nvPr/>
        </p:nvSpPr>
        <p:spPr>
          <a:xfrm>
            <a:off x="11515514" y="6382919"/>
            <a:ext cx="324000" cy="329482"/>
          </a:xfrm>
          <a:prstGeom prst="rect">
            <a:avLst/>
          </a:prstGeom>
          <a:noFill/>
          <a:ln w="28575">
            <a:solidFill>
              <a:srgbClr val="22367B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/>
              <a:t>13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357A60D4-39FE-46FE-AFAD-AD4333CD43F7}"/>
              </a:ext>
            </a:extLst>
          </p:cNvPr>
          <p:cNvCxnSpPr/>
          <p:nvPr/>
        </p:nvCxnSpPr>
        <p:spPr>
          <a:xfrm>
            <a:off x="1635409" y="3666317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F7C554F2-698B-4004-8D61-79D41A9F478D}"/>
              </a:ext>
            </a:extLst>
          </p:cNvPr>
          <p:cNvCxnSpPr/>
          <p:nvPr/>
        </p:nvCxnSpPr>
        <p:spPr>
          <a:xfrm>
            <a:off x="1635409" y="4372649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1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5B7988F-10AB-4812-9B1D-3FB292B23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24" name="Пятиугольник 23"/>
          <p:cNvSpPr/>
          <p:nvPr/>
        </p:nvSpPr>
        <p:spPr>
          <a:xfrm>
            <a:off x="0" y="2458724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83790" y="232145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21232" y="2354011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20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-40257" y="3904116"/>
            <a:ext cx="1548502" cy="219894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443533" y="3766844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80975" y="3799403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21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AD8EDB4-D970-4FFD-AA07-4085EB89702A}"/>
              </a:ext>
            </a:extLst>
          </p:cNvPr>
          <p:cNvGrpSpPr/>
          <p:nvPr/>
        </p:nvGrpSpPr>
        <p:grpSpPr>
          <a:xfrm>
            <a:off x="-38100" y="5178771"/>
            <a:ext cx="1548502" cy="494438"/>
            <a:chOff x="-38100" y="4931552"/>
            <a:chExt cx="1548502" cy="494438"/>
          </a:xfrm>
        </p:grpSpPr>
        <p:sp>
          <p:nvSpPr>
            <p:cNvPr id="33" name="Пятиугольник 32"/>
            <p:cNvSpPr/>
            <p:nvPr/>
          </p:nvSpPr>
          <p:spPr>
            <a:xfrm>
              <a:off x="-38100" y="5068824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45690" y="4931552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83132" y="4964111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22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392720-056B-4718-B70A-9746F495F938}"/>
              </a:ext>
            </a:extLst>
          </p:cNvPr>
          <p:cNvSpPr/>
          <p:nvPr/>
        </p:nvSpPr>
        <p:spPr>
          <a:xfrm>
            <a:off x="1512735" y="746513"/>
            <a:ext cx="1012344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ФНТП генетических технологий 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sz="1400" dirty="0">
                <a:solidFill>
                  <a:prstClr val="black"/>
                </a:solidFill>
              </a:rPr>
              <a:t>Федеральная научно-техническая программа развития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генетических технологий на 2019–2027 годы, целью которой является 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комплексное решение задач</a:t>
            </a:r>
            <a:br>
              <a:rPr lang="ru-RU" sz="1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ускоренного развития генетических технологий, в том числе технологий генетического редактирования,</a:t>
            </a:r>
            <a:br>
              <a:rPr lang="ru-RU" sz="1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создание научно-технологических заделов для медицины, сельского хозяйства и промышленности,</a:t>
            </a:r>
            <a:br>
              <a:rPr lang="ru-RU" sz="1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совершенствование системы предупреждения чрезвычайных ситуаций биологического характера и контроля в этой области.</a:t>
            </a:r>
          </a:p>
          <a:p>
            <a:pPr lvl="0">
              <a:defRPr/>
            </a:pPr>
            <a:endParaRPr lang="ru-RU" b="1" i="1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b="1" i="1" dirty="0">
                <a:solidFill>
                  <a:srgbClr val="002060"/>
                </a:solidFill>
              </a:rPr>
              <a:t>ФНТП синхротронных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исследований -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Федеральная научно-техническая программа развития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синхротронных и нейтронных исследований и исследовательской инфраструктуры на 2019</a:t>
            </a:r>
            <a:r>
              <a:rPr lang="ru-RU" sz="1400" dirty="0"/>
              <a:t>–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2027 годы,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целью которой является комплексное решение задач ускоренного развития синхротронных и нейтронных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исследований, необходимых для создания прорывных технологий,  направленных на решение принципиально новых фундаментальных, крупных прикладных и социально ориентированных задач, в том числе по переходу к персонализированной медицине и высокотехнологичному здравоохранению.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Научно-технологический трансфер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передача либо отчуждение исключительного права на результаты интеллектуальной деятельности на коммерческой основе. В частных компаниях, университетах и государственных научных организациях создаются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центры трансфера технологий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предназначенные для выявления, правовой охраны и последующей передачи результатов научных исследований, обладающих коммерческим потенциалом, в сторонние организации либо отделы внутри организации, которые заинтересованы в коммерциализации таких результатов. 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Центры компетенций Национальной технологической инициативы (НТИ)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это инженерно-образовательные объединения, реализующие программы по преодолению технологических барьеров для достижения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лидерства российских компаний на глобальных рынках. Создаются в партнерстве с университетами, ведущими научными организациями и коммерческими партнерами.</a:t>
            </a:r>
          </a:p>
          <a:p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7A6266-D2E1-43B9-8B4B-6CFD0AE88BBD}"/>
              </a:ext>
            </a:extLst>
          </p:cNvPr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1577572" y="2103088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577572" y="5178771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618906" y="3766412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0FABACD-A814-438C-A102-4D3FD49FC2E5}"/>
              </a:ext>
            </a:extLst>
          </p:cNvPr>
          <p:cNvGrpSpPr/>
          <p:nvPr/>
        </p:nvGrpSpPr>
        <p:grpSpPr>
          <a:xfrm>
            <a:off x="-41528" y="721550"/>
            <a:ext cx="1548502" cy="494438"/>
            <a:chOff x="0" y="798846"/>
            <a:chExt cx="1548502" cy="494438"/>
          </a:xfrm>
        </p:grpSpPr>
        <p:sp>
          <p:nvSpPr>
            <p:cNvPr id="30" name="Пятиугольник 23">
              <a:extLst>
                <a:ext uri="{FF2B5EF4-FFF2-40B4-BE49-F238E27FC236}">
                  <a16:creationId xmlns:a16="http://schemas.microsoft.com/office/drawing/2014/main" xmlns="" id="{111806DB-41D5-4096-9872-7995B1BE7E0A}"/>
                </a:ext>
              </a:extLst>
            </p:cNvPr>
            <p:cNvSpPr/>
            <p:nvPr/>
          </p:nvSpPr>
          <p:spPr>
            <a:xfrm>
              <a:off x="0" y="93611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089570FD-E5A5-4449-996A-BC1646DB1E8D}"/>
                </a:ext>
              </a:extLst>
            </p:cNvPr>
            <p:cNvSpPr/>
            <p:nvPr/>
          </p:nvSpPr>
          <p:spPr>
            <a:xfrm>
              <a:off x="483790" y="79884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18B68073-36FB-4194-8443-238A5E28CE9D}"/>
                </a:ext>
              </a:extLst>
            </p:cNvPr>
            <p:cNvSpPr/>
            <p:nvPr/>
          </p:nvSpPr>
          <p:spPr>
            <a:xfrm>
              <a:off x="221232" y="83140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19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6" name="Номер слайда 2">
            <a:extLst>
              <a:ext uri="{FF2B5EF4-FFF2-40B4-BE49-F238E27FC236}">
                <a16:creationId xmlns:a16="http://schemas.microsoft.com/office/drawing/2014/main" xmlns="" id="{3225C9C2-49BE-4D3F-98DE-2ADF3F433046}"/>
              </a:ext>
            </a:extLst>
          </p:cNvPr>
          <p:cNvSpPr txBox="1">
            <a:spLocks/>
          </p:cNvSpPr>
          <p:nvPr/>
        </p:nvSpPr>
        <p:spPr>
          <a:xfrm>
            <a:off x="11515514" y="6382919"/>
            <a:ext cx="324000" cy="329482"/>
          </a:xfrm>
          <a:prstGeom prst="rect">
            <a:avLst/>
          </a:prstGeom>
          <a:noFill/>
          <a:ln w="28575">
            <a:solidFill>
              <a:srgbClr val="22367B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/>
              <a:t>14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3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C04F9F2-E4CD-431C-BEA4-0B2A94DA8D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3658" y="2536031"/>
            <a:ext cx="6857999" cy="178593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1286728-6BD4-4D91-8ACF-C533798852A5}"/>
              </a:ext>
            </a:extLst>
          </p:cNvPr>
          <p:cNvGrpSpPr/>
          <p:nvPr/>
        </p:nvGrpSpPr>
        <p:grpSpPr>
          <a:xfrm>
            <a:off x="-24326" y="2596183"/>
            <a:ext cx="1548502" cy="494438"/>
            <a:chOff x="-38100" y="1630116"/>
            <a:chExt cx="1548502" cy="494438"/>
          </a:xfrm>
        </p:grpSpPr>
        <p:sp>
          <p:nvSpPr>
            <p:cNvPr id="24" name="Пятиугольник 23"/>
            <p:cNvSpPr/>
            <p:nvPr/>
          </p:nvSpPr>
          <p:spPr>
            <a:xfrm>
              <a:off x="-38100" y="176738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45690" y="163011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83132" y="166267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24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F4DC1A2-3C4E-4C33-9357-29FDB1F2DB70}"/>
              </a:ext>
            </a:extLst>
          </p:cNvPr>
          <p:cNvGrpSpPr/>
          <p:nvPr/>
        </p:nvGrpSpPr>
        <p:grpSpPr>
          <a:xfrm>
            <a:off x="-27421" y="3746495"/>
            <a:ext cx="1548502" cy="494438"/>
            <a:chOff x="-28618" y="2987495"/>
            <a:chExt cx="1548502" cy="494438"/>
          </a:xfrm>
        </p:grpSpPr>
        <p:sp>
          <p:nvSpPr>
            <p:cNvPr id="27" name="Пятиугольник 26"/>
            <p:cNvSpPr/>
            <p:nvPr/>
          </p:nvSpPr>
          <p:spPr>
            <a:xfrm>
              <a:off x="-28618" y="3124767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55172" y="2987495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92614" y="3020054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25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6D659F94-0ED2-46EF-952C-13A9605E6885}"/>
              </a:ext>
            </a:extLst>
          </p:cNvPr>
          <p:cNvGrpSpPr/>
          <p:nvPr/>
        </p:nvGrpSpPr>
        <p:grpSpPr>
          <a:xfrm>
            <a:off x="-27063" y="4659879"/>
            <a:ext cx="1548502" cy="494438"/>
            <a:chOff x="-47628" y="3894881"/>
            <a:chExt cx="1548502" cy="494438"/>
          </a:xfrm>
        </p:grpSpPr>
        <p:sp>
          <p:nvSpPr>
            <p:cNvPr id="33" name="Пятиугольник 32"/>
            <p:cNvSpPr/>
            <p:nvPr/>
          </p:nvSpPr>
          <p:spPr>
            <a:xfrm>
              <a:off x="-47628" y="4032153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36162" y="3894881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73604" y="3927440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26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75EABBA-40D1-40CA-AEF1-CC711E4DFFE9}"/>
              </a:ext>
            </a:extLst>
          </p:cNvPr>
          <p:cNvGrpSpPr/>
          <p:nvPr/>
        </p:nvGrpSpPr>
        <p:grpSpPr>
          <a:xfrm>
            <a:off x="-27063" y="5504061"/>
            <a:ext cx="1548502" cy="494438"/>
            <a:chOff x="-26920" y="5047796"/>
            <a:chExt cx="1548502" cy="494438"/>
          </a:xfrm>
        </p:grpSpPr>
        <p:sp>
          <p:nvSpPr>
            <p:cNvPr id="36" name="Пятиугольник 35"/>
            <p:cNvSpPr/>
            <p:nvPr/>
          </p:nvSpPr>
          <p:spPr>
            <a:xfrm>
              <a:off x="-26920" y="5202306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48968" y="504779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94312" y="5097593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27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392720-056B-4718-B70A-9746F495F938}"/>
              </a:ext>
            </a:extLst>
          </p:cNvPr>
          <p:cNvSpPr/>
          <p:nvPr/>
        </p:nvSpPr>
        <p:spPr>
          <a:xfrm>
            <a:off x="1521081" y="406811"/>
            <a:ext cx="944880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002060"/>
              </a:solidFill>
            </a:endParaRPr>
          </a:p>
          <a:p>
            <a:pPr lvl="0"/>
            <a:r>
              <a:rPr lang="ru-RU" b="1" i="1" dirty="0">
                <a:solidFill>
                  <a:srgbClr val="002060"/>
                </a:solidFill>
              </a:rPr>
              <a:t>Университет НТИ </a:t>
            </a:r>
            <a:r>
              <a:rPr lang="ru-RU" sz="1400" dirty="0">
                <a:solidFill>
                  <a:prstClr val="black"/>
                </a:solidFill>
              </a:rPr>
              <a:t>– цифровая платформа с постоянно расширяющимся списком образовательных возможностей и рекомендательными сервисами, предоставляемыми с использованием возможностей искусственного интеллекта: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подбирает человеку роль, в которой ему будет комфортно развиваться: инженер, технологический предприниматель, бизнесмен или лидер сообщества; помогает собрать индивидуальную траекторию развития для каждого учащегося — рекомендации по конкретным онлайн-курсам, книгам, статьям, которые учащийся должен пройти и прочесть, чтобы достичь собственной образовательной цели; позволяет найти людей — носителей определенных качеств и компетенций и собрать их в команду, способную создавать новые продукты; позволяет находить новые контакты, которые могут быть потенциально полезны друг другу в плане профессионального взаимодействия.</a:t>
            </a:r>
          </a:p>
          <a:p>
            <a:endParaRPr lang="ru-RU" sz="1400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АНО «Платформа НТИ» </a:t>
            </a:r>
            <a:r>
              <a:rPr lang="ru-RU" sz="1400" dirty="0">
                <a:solidFill>
                  <a:prstClr val="black"/>
                </a:solidFill>
              </a:rPr>
              <a:t>–</a:t>
            </a:r>
            <a:r>
              <a:rPr lang="ru-RU" sz="1400" dirty="0"/>
              <a:t> создана в целях содействия развитию и популяризации НТИ, эффективному использованию научно-технологического потенциала, увеличению вклада науки и технологий в модернизацию экономики и решение социальных задач, развитию профессиональных сообществ, деятельность которых направлена на создание, развитие и продвижение передовых технологий, продуктов и услуг.</a:t>
            </a:r>
          </a:p>
          <a:p>
            <a:endParaRPr lang="ru-RU" sz="1400" dirty="0"/>
          </a:p>
          <a:p>
            <a:r>
              <a:rPr lang="ru-RU" b="1" i="1" dirty="0">
                <a:solidFill>
                  <a:srgbClr val="002060"/>
                </a:solidFill>
              </a:rPr>
              <a:t>Проекты класса «</a:t>
            </a:r>
            <a:r>
              <a:rPr lang="ru-RU" b="1" i="1" dirty="0" err="1">
                <a:solidFill>
                  <a:srgbClr val="002060"/>
                </a:solidFill>
              </a:rPr>
              <a:t>мегасайенс</a:t>
            </a:r>
            <a:r>
              <a:rPr lang="ru-RU" b="1" i="1" dirty="0">
                <a:solidFill>
                  <a:srgbClr val="002060"/>
                </a:solidFill>
              </a:rPr>
              <a:t>» </a:t>
            </a:r>
            <a:r>
              <a:rPr lang="ru-RU" sz="1400" dirty="0"/>
              <a:t>– не имеющая аналогов в мире материальная или цифровая инфраструктура, </a:t>
            </a:r>
            <a:br>
              <a:rPr lang="ru-RU" sz="1400" dirty="0"/>
            </a:br>
            <a:r>
              <a:rPr lang="ru-RU" sz="1400" dirty="0"/>
              <a:t>в том числе территориально распределенная, функционирующая как единое целое и ориентированная на получение научных результатов, достижение которых невозможно на других установках мира.</a:t>
            </a:r>
          </a:p>
          <a:p>
            <a:endParaRPr lang="ru-RU" sz="1400" dirty="0"/>
          </a:p>
          <a:p>
            <a:pPr lvl="0"/>
            <a:r>
              <a:rPr lang="ru-RU" b="1" i="1" dirty="0">
                <a:solidFill>
                  <a:srgbClr val="002060"/>
                </a:solidFill>
              </a:rPr>
              <a:t>Международная система научного цитирования </a:t>
            </a:r>
            <a:r>
              <a:rPr lang="ru-RU" sz="1400" dirty="0">
                <a:solidFill>
                  <a:prstClr val="black"/>
                </a:solidFill>
              </a:rPr>
              <a:t>– библиографическая, реферативная база данных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инструмент для отслеживания цитируемости статей, опубликованных в научных изданиях. К наиболее распространенным системам в мире относятся базы данных </a:t>
            </a:r>
            <a:r>
              <a:rPr lang="ru-RU" sz="1400" dirty="0" err="1">
                <a:solidFill>
                  <a:prstClr val="black"/>
                </a:solidFill>
              </a:rPr>
              <a:t>Web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of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Science</a:t>
            </a:r>
            <a:r>
              <a:rPr lang="ru-RU" sz="1400" dirty="0">
                <a:solidFill>
                  <a:prstClr val="black"/>
                </a:solidFill>
              </a:rPr>
              <a:t> и </a:t>
            </a:r>
            <a:r>
              <a:rPr lang="ru-RU" sz="1400" dirty="0" err="1">
                <a:solidFill>
                  <a:prstClr val="black"/>
                </a:solidFill>
              </a:rPr>
              <a:t>Scopus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endParaRPr lang="ru-RU" sz="1400" b="1" i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Центры коллективного пользования научным оборудованием (ЦКП) </a:t>
            </a:r>
            <a:r>
              <a:rPr lang="ru-RU" sz="1400" dirty="0"/>
              <a:t>– структурное подразделение, которое создано научной организацией и (или) образовательной организацией, располагает научным </a:t>
            </a:r>
            <a:br>
              <a:rPr lang="ru-RU" sz="1400" dirty="0"/>
            </a:br>
            <a:r>
              <a:rPr lang="ru-RU" sz="1400" dirty="0"/>
              <a:t>и (или) технологическим оборудованием, квалифицированным персоналом и обеспечивает в интересах третьих лиц выполнение работ и оказание услуг для проведения научных исследований, а также осуществления экспериментальных разработок.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7A6266-D2E1-43B9-8B4B-6CFD0AE88BBD}"/>
              </a:ext>
            </a:extLst>
          </p:cNvPr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1618906" y="2581650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618906" y="4681988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618906" y="5556612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0FABACD-A814-438C-A102-4D3FD49FC2E5}"/>
              </a:ext>
            </a:extLst>
          </p:cNvPr>
          <p:cNvGrpSpPr/>
          <p:nvPr/>
        </p:nvGrpSpPr>
        <p:grpSpPr>
          <a:xfrm>
            <a:off x="-41528" y="675498"/>
            <a:ext cx="1548502" cy="494438"/>
            <a:chOff x="0" y="798846"/>
            <a:chExt cx="1548502" cy="494438"/>
          </a:xfrm>
        </p:grpSpPr>
        <p:sp>
          <p:nvSpPr>
            <p:cNvPr id="30" name="Пятиугольник 23">
              <a:extLst>
                <a:ext uri="{FF2B5EF4-FFF2-40B4-BE49-F238E27FC236}">
                  <a16:creationId xmlns:a16="http://schemas.microsoft.com/office/drawing/2014/main" xmlns="" id="{111806DB-41D5-4096-9872-7995B1BE7E0A}"/>
                </a:ext>
              </a:extLst>
            </p:cNvPr>
            <p:cNvSpPr/>
            <p:nvPr/>
          </p:nvSpPr>
          <p:spPr>
            <a:xfrm>
              <a:off x="0" y="93611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089570FD-E5A5-4449-996A-BC1646DB1E8D}"/>
                </a:ext>
              </a:extLst>
            </p:cNvPr>
            <p:cNvSpPr/>
            <p:nvPr/>
          </p:nvSpPr>
          <p:spPr>
            <a:xfrm>
              <a:off x="483790" y="79884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18B68073-36FB-4194-8443-238A5E28CE9D}"/>
                </a:ext>
              </a:extLst>
            </p:cNvPr>
            <p:cNvSpPr/>
            <p:nvPr/>
          </p:nvSpPr>
          <p:spPr>
            <a:xfrm>
              <a:off x="221232" y="83140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23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Номер слайда 2">
            <a:extLst>
              <a:ext uri="{FF2B5EF4-FFF2-40B4-BE49-F238E27FC236}">
                <a16:creationId xmlns:a16="http://schemas.microsoft.com/office/drawing/2014/main" xmlns="" id="{EADA12E2-33E3-4923-8C8B-CA4BE20155E6}"/>
              </a:ext>
            </a:extLst>
          </p:cNvPr>
          <p:cNvSpPr txBox="1">
            <a:spLocks/>
          </p:cNvSpPr>
          <p:nvPr/>
        </p:nvSpPr>
        <p:spPr>
          <a:xfrm>
            <a:off x="11515514" y="6382919"/>
            <a:ext cx="324000" cy="329482"/>
          </a:xfrm>
          <a:prstGeom prst="rect">
            <a:avLst/>
          </a:prstGeom>
          <a:noFill/>
          <a:ln w="28575">
            <a:solidFill>
              <a:srgbClr val="22367B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/>
              <a:t>15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17DCF2EC-84FC-433E-A662-0B6D3E908AFA}"/>
              </a:ext>
            </a:extLst>
          </p:cNvPr>
          <p:cNvCxnSpPr/>
          <p:nvPr/>
        </p:nvCxnSpPr>
        <p:spPr>
          <a:xfrm>
            <a:off x="1618906" y="3741008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7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7DF9033-E987-4C35-833B-FF266E41D0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32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411" y="2533985"/>
            <a:ext cx="7048589" cy="39634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3658" y="2536031"/>
            <a:ext cx="6857999" cy="178593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B05EA08-E694-48B0-9F75-5CB397584E1D}"/>
              </a:ext>
            </a:extLst>
          </p:cNvPr>
          <p:cNvGrpSpPr/>
          <p:nvPr/>
        </p:nvGrpSpPr>
        <p:grpSpPr>
          <a:xfrm>
            <a:off x="-40257" y="1831853"/>
            <a:ext cx="1548502" cy="494438"/>
            <a:chOff x="-40257" y="2304785"/>
            <a:chExt cx="1548502" cy="494438"/>
          </a:xfrm>
        </p:grpSpPr>
        <p:sp>
          <p:nvSpPr>
            <p:cNvPr id="24" name="Пятиугольник 23"/>
            <p:cNvSpPr/>
            <p:nvPr/>
          </p:nvSpPr>
          <p:spPr>
            <a:xfrm>
              <a:off x="-40257" y="2442057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43533" y="2304785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80975" y="2337344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29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039CE561-6ACC-4EBB-9642-11B6D197F6C4}"/>
              </a:ext>
            </a:extLst>
          </p:cNvPr>
          <p:cNvGrpSpPr/>
          <p:nvPr/>
        </p:nvGrpSpPr>
        <p:grpSpPr>
          <a:xfrm>
            <a:off x="-41528" y="3684400"/>
            <a:ext cx="1548502" cy="494438"/>
            <a:chOff x="-41528" y="4494806"/>
            <a:chExt cx="1548502" cy="494438"/>
          </a:xfrm>
        </p:grpSpPr>
        <p:sp>
          <p:nvSpPr>
            <p:cNvPr id="33" name="Пятиугольник 32"/>
            <p:cNvSpPr/>
            <p:nvPr/>
          </p:nvSpPr>
          <p:spPr>
            <a:xfrm>
              <a:off x="-41528" y="463207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442262" y="449480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79704" y="452736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31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7" y="-104452"/>
            <a:ext cx="7011775" cy="9661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392720-056B-4718-B70A-9746F495F938}"/>
              </a:ext>
            </a:extLst>
          </p:cNvPr>
          <p:cNvSpPr/>
          <p:nvPr/>
        </p:nvSpPr>
        <p:spPr>
          <a:xfrm>
            <a:off x="1650794" y="761116"/>
            <a:ext cx="1007439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002060"/>
                </a:solidFill>
              </a:rPr>
              <a:t>Национальная электронная библиотека (НЭБ) </a:t>
            </a:r>
            <a:r>
              <a:rPr lang="ru-RU" sz="1400" dirty="0">
                <a:solidFill>
                  <a:prstClr val="black"/>
                </a:solidFill>
              </a:rPr>
              <a:t>– проект Министерства культуры Российской Федерации, призванный предоставить пользователям Интернет доступ к оцифрованным документам, размещённым в российских библиотеках, музеях и архивах, в соответствии с требованиями Гражданского кодекса Российской федерации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отношении соблюдения авторских прав.</a:t>
            </a:r>
            <a:endParaRPr lang="ru-RU" sz="1400" dirty="0"/>
          </a:p>
          <a:p>
            <a:pPr lvl="0">
              <a:defRPr/>
            </a:pPr>
            <a:endParaRPr lang="ru-RU" b="1" i="1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b="1" i="1" dirty="0">
                <a:solidFill>
                  <a:srgbClr val="002060"/>
                </a:solidFill>
              </a:rPr>
              <a:t>Уникальная научная установка (УНУ)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– комплекс научного оборудования, не имеющий аналогов в Российской Федерации, функционирующий как единое целое и созданный научной организацией и (или) образовательной организацией в целях получения научных результатов, достижение которых невозможно при использовании другого оборудования.</a:t>
            </a:r>
          </a:p>
          <a:p>
            <a:pPr>
              <a:spcAft>
                <a:spcPts val="0"/>
              </a:spcAft>
            </a:pPr>
            <a:endParaRPr lang="ru-RU" sz="1400" b="1" i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Высокотехнологичное производство </a:t>
            </a:r>
            <a:r>
              <a:rPr lang="ru-RU" sz="1400" dirty="0"/>
              <a:t>– это производство, которое специализируется на конкурентоспособной на мировом рынке инновационной продукции с высокой долей добавленной стоимости, в котором используются новейшие технологии, высокотехнологичные методы, процессы и средства производства.</a:t>
            </a:r>
          </a:p>
          <a:p>
            <a:pPr>
              <a:spcAft>
                <a:spcPts val="0"/>
              </a:spcAft>
            </a:pPr>
            <a:endParaRPr lang="ru-RU" sz="1400" dirty="0"/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Национальная исследовательская компьютерная сеть нового поколения (НИКС) </a:t>
            </a:r>
            <a:r>
              <a:rPr lang="ru-RU" sz="1400" dirty="0"/>
              <a:t>– создана по заданию Минобрнауки России в 2019 году. НИКС является крупнейшей в стране научно-образовательной телекоммуникационной сетью национального уровня, обладающей протяженной высокоскоростной магистральной инфраструктурой (более 5000 км) и международными каналами, обеспечивающими интеграцию с зарубежными научно-образовательными сетями (</a:t>
            </a:r>
            <a:r>
              <a:rPr lang="ru-RU" sz="1400" dirty="0" err="1"/>
              <a:t>National</a:t>
            </a:r>
            <a:r>
              <a:rPr lang="ru-RU" sz="1400" dirty="0"/>
              <a:t> </a:t>
            </a:r>
            <a:r>
              <a:rPr lang="ru-RU" sz="1400" dirty="0" err="1"/>
              <a:t>Research</a:t>
            </a:r>
            <a:r>
              <a:rPr lang="ru-RU" sz="1400" dirty="0"/>
              <a:t> </a:t>
            </a:r>
            <a:r>
              <a:rPr lang="ru-RU" sz="1400" dirty="0" err="1"/>
              <a:t>and</a:t>
            </a:r>
            <a:r>
              <a:rPr lang="ru-RU" sz="1400" dirty="0"/>
              <a:t> </a:t>
            </a:r>
            <a:r>
              <a:rPr lang="ru-RU" sz="1400" dirty="0" err="1"/>
              <a:t>Education</a:t>
            </a:r>
            <a:r>
              <a:rPr lang="ru-RU" sz="1400" dirty="0"/>
              <a:t> </a:t>
            </a:r>
            <a:r>
              <a:rPr lang="ru-RU" sz="1400" dirty="0" err="1"/>
              <a:t>Networks</a:t>
            </a:r>
            <a:r>
              <a:rPr lang="ru-RU" sz="1400" dirty="0"/>
              <a:t>, NREN), и с Интернет. Ключевая цель НИКС - предоставление научным и образовательным организациям Российской Федерации возможностей для выполнения исследований и разработок по приоритетным направлениям научно-технологического развития, участия в крупных российских и международных научных проектах.</a:t>
            </a:r>
          </a:p>
          <a:p>
            <a:pPr>
              <a:spcAft>
                <a:spcPts val="0"/>
              </a:spcAft>
            </a:pPr>
            <a:endParaRPr lang="ru-RU" sz="1400" dirty="0"/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</a:rPr>
              <a:t>Цифровая платформа научного взаимодействия </a:t>
            </a:r>
            <a:r>
              <a:rPr lang="ru-RU" sz="1400" dirty="0"/>
              <a:t>– совокупность инструментов и сервисов на основе цифровых технологий, которые должны обеспечить эффективное научное и научно-техническое взаимодействие участников исследовательских проектов. В частности, с ее помощью участники смогут получать удаленный доступ к исследованию, создавать виртуальные команды, получать экспертизу проектов, обмениваться информацией и так далее.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7A6266-D2E1-43B9-8B4B-6CFD0AE88BBD}"/>
              </a:ext>
            </a:extLst>
          </p:cNvPr>
          <p:cNvSpPr txBox="1"/>
          <p:nvPr/>
        </p:nvSpPr>
        <p:spPr>
          <a:xfrm>
            <a:off x="-38100" y="0"/>
            <a:ext cx="1092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Публичной декларации целей и задач на 2021 год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1666582" y="1861575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738311" y="3716959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0FABACD-A814-438C-A102-4D3FD49FC2E5}"/>
              </a:ext>
            </a:extLst>
          </p:cNvPr>
          <p:cNvGrpSpPr/>
          <p:nvPr/>
        </p:nvGrpSpPr>
        <p:grpSpPr>
          <a:xfrm>
            <a:off x="-37459" y="718892"/>
            <a:ext cx="1548502" cy="494438"/>
            <a:chOff x="0" y="798846"/>
            <a:chExt cx="1548502" cy="494438"/>
          </a:xfrm>
        </p:grpSpPr>
        <p:sp>
          <p:nvSpPr>
            <p:cNvPr id="30" name="Пятиугольник 23">
              <a:extLst>
                <a:ext uri="{FF2B5EF4-FFF2-40B4-BE49-F238E27FC236}">
                  <a16:creationId xmlns:a16="http://schemas.microsoft.com/office/drawing/2014/main" xmlns="" id="{111806DB-41D5-4096-9872-7995B1BE7E0A}"/>
                </a:ext>
              </a:extLst>
            </p:cNvPr>
            <p:cNvSpPr/>
            <p:nvPr/>
          </p:nvSpPr>
          <p:spPr>
            <a:xfrm>
              <a:off x="0" y="93611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089570FD-E5A5-4449-996A-BC1646DB1E8D}"/>
                </a:ext>
              </a:extLst>
            </p:cNvPr>
            <p:cNvSpPr/>
            <p:nvPr/>
          </p:nvSpPr>
          <p:spPr>
            <a:xfrm>
              <a:off x="483790" y="79884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18B68073-36FB-4194-8443-238A5E28CE9D}"/>
                </a:ext>
              </a:extLst>
            </p:cNvPr>
            <p:cNvSpPr/>
            <p:nvPr/>
          </p:nvSpPr>
          <p:spPr>
            <a:xfrm>
              <a:off x="221232" y="83140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28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8" name="Номер слайда 2">
            <a:extLst>
              <a:ext uri="{FF2B5EF4-FFF2-40B4-BE49-F238E27FC236}">
                <a16:creationId xmlns:a16="http://schemas.microsoft.com/office/drawing/2014/main" xmlns="" id="{78D2CC62-8F8D-40BD-BE57-84C38735497A}"/>
              </a:ext>
            </a:extLst>
          </p:cNvPr>
          <p:cNvSpPr txBox="1">
            <a:spLocks/>
          </p:cNvSpPr>
          <p:nvPr/>
        </p:nvSpPr>
        <p:spPr>
          <a:xfrm>
            <a:off x="11515514" y="6382919"/>
            <a:ext cx="324000" cy="329482"/>
          </a:xfrm>
          <a:prstGeom prst="rect">
            <a:avLst/>
          </a:prstGeom>
          <a:noFill/>
          <a:ln w="28575">
            <a:solidFill>
              <a:srgbClr val="22367B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/>
              <a:t>16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6FED88E2-D19A-45BC-A240-D04A237B2A8B}"/>
              </a:ext>
            </a:extLst>
          </p:cNvPr>
          <p:cNvGrpSpPr/>
          <p:nvPr/>
        </p:nvGrpSpPr>
        <p:grpSpPr>
          <a:xfrm>
            <a:off x="-49224" y="2808571"/>
            <a:ext cx="1548502" cy="494438"/>
            <a:chOff x="-40257" y="2304785"/>
            <a:chExt cx="1548502" cy="494438"/>
          </a:xfrm>
        </p:grpSpPr>
        <p:sp>
          <p:nvSpPr>
            <p:cNvPr id="36" name="Пятиугольник 23">
              <a:extLst>
                <a:ext uri="{FF2B5EF4-FFF2-40B4-BE49-F238E27FC236}">
                  <a16:creationId xmlns:a16="http://schemas.microsoft.com/office/drawing/2014/main" xmlns="" id="{8F008368-C9FF-4C4E-ACDE-6FD99B46AA08}"/>
                </a:ext>
              </a:extLst>
            </p:cNvPr>
            <p:cNvSpPr/>
            <p:nvPr/>
          </p:nvSpPr>
          <p:spPr>
            <a:xfrm>
              <a:off x="-40257" y="2442057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360FD46F-A49A-4002-973A-7897E04048A8}"/>
                </a:ext>
              </a:extLst>
            </p:cNvPr>
            <p:cNvSpPr/>
            <p:nvPr/>
          </p:nvSpPr>
          <p:spPr>
            <a:xfrm>
              <a:off x="443533" y="2304785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5CEC0A15-2BFB-47AF-873F-F9D0A68E3F01}"/>
                </a:ext>
              </a:extLst>
            </p:cNvPr>
            <p:cNvSpPr/>
            <p:nvPr/>
          </p:nvSpPr>
          <p:spPr>
            <a:xfrm>
              <a:off x="180975" y="2337344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30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359149DE-114F-42A1-A446-325720F7BC4F}"/>
              </a:ext>
            </a:extLst>
          </p:cNvPr>
          <p:cNvCxnSpPr/>
          <p:nvPr/>
        </p:nvCxnSpPr>
        <p:spPr>
          <a:xfrm>
            <a:off x="1738311" y="5724489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9ABA850-11AA-44AB-92A2-B6E3584E3A7C}"/>
              </a:ext>
            </a:extLst>
          </p:cNvPr>
          <p:cNvGrpSpPr/>
          <p:nvPr/>
        </p:nvGrpSpPr>
        <p:grpSpPr>
          <a:xfrm>
            <a:off x="-41528" y="5702386"/>
            <a:ext cx="1548502" cy="494438"/>
            <a:chOff x="-41528" y="4494806"/>
            <a:chExt cx="1548502" cy="494438"/>
          </a:xfrm>
        </p:grpSpPr>
        <p:sp>
          <p:nvSpPr>
            <p:cNvPr id="41" name="Пятиугольник 32">
              <a:extLst>
                <a:ext uri="{FF2B5EF4-FFF2-40B4-BE49-F238E27FC236}">
                  <a16:creationId xmlns:a16="http://schemas.microsoft.com/office/drawing/2014/main" xmlns="" id="{5B3AECC7-AC93-44E7-B7A0-80372C5A77D9}"/>
                </a:ext>
              </a:extLst>
            </p:cNvPr>
            <p:cNvSpPr/>
            <p:nvPr/>
          </p:nvSpPr>
          <p:spPr>
            <a:xfrm>
              <a:off x="-41528" y="4632078"/>
              <a:ext cx="1548502" cy="219894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xmlns="" id="{22405962-95AC-4703-90D1-58C8E978EFE9}"/>
                </a:ext>
              </a:extLst>
            </p:cNvPr>
            <p:cNvSpPr/>
            <p:nvPr/>
          </p:nvSpPr>
          <p:spPr>
            <a:xfrm>
              <a:off x="442262" y="4494806"/>
              <a:ext cx="494438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9A3E89F6-EBBD-4BD3-ADD6-10C58E3C287E}"/>
                </a:ext>
              </a:extLst>
            </p:cNvPr>
            <p:cNvSpPr/>
            <p:nvPr/>
          </p:nvSpPr>
          <p:spPr>
            <a:xfrm>
              <a:off x="179704" y="4527365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32</a:t>
              </a:r>
              <a:endParaRPr lang="ru-RU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E31D3DED-3F97-41FE-B8EA-81252442222A}"/>
              </a:ext>
            </a:extLst>
          </p:cNvPr>
          <p:cNvCxnSpPr/>
          <p:nvPr/>
        </p:nvCxnSpPr>
        <p:spPr>
          <a:xfrm>
            <a:off x="1738311" y="2792049"/>
            <a:ext cx="100586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1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60F004D-145F-4645-897E-918DBEDA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68" r="23125"/>
          <a:stretch/>
        </p:blipFill>
        <p:spPr bwMode="auto">
          <a:xfrm>
            <a:off x="6954850" y="1723024"/>
            <a:ext cx="5240508" cy="51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36" name="Пятиугольник 35"/>
          <p:cNvSpPr/>
          <p:nvPr/>
        </p:nvSpPr>
        <p:spPr>
          <a:xfrm>
            <a:off x="-28575" y="3385668"/>
            <a:ext cx="1143065" cy="360622"/>
          </a:xfrm>
          <a:prstGeom prst="homePlate">
            <a:avLst/>
          </a:prstGeom>
          <a:solidFill>
            <a:srgbClr val="E2F0D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ятиугольник 36"/>
          <p:cNvSpPr/>
          <p:nvPr/>
        </p:nvSpPr>
        <p:spPr>
          <a:xfrm>
            <a:off x="-35660" y="4117025"/>
            <a:ext cx="1143065" cy="360622"/>
          </a:xfrm>
          <a:prstGeom prst="homePlate">
            <a:avLst/>
          </a:prstGeom>
          <a:solidFill>
            <a:srgbClr val="E2F0D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ятиугольник 37"/>
          <p:cNvSpPr/>
          <p:nvPr/>
        </p:nvSpPr>
        <p:spPr>
          <a:xfrm>
            <a:off x="-30015" y="4980802"/>
            <a:ext cx="1143065" cy="360622"/>
          </a:xfrm>
          <a:prstGeom prst="homePlate">
            <a:avLst/>
          </a:prstGeom>
          <a:solidFill>
            <a:srgbClr val="E2F0D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ятиугольник 38"/>
          <p:cNvSpPr/>
          <p:nvPr/>
        </p:nvSpPr>
        <p:spPr>
          <a:xfrm>
            <a:off x="-30015" y="6023179"/>
            <a:ext cx="1143065" cy="360622"/>
          </a:xfrm>
          <a:prstGeom prst="homePlate">
            <a:avLst/>
          </a:prstGeom>
          <a:solidFill>
            <a:srgbClr val="E2F0D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ятиугольник 34"/>
          <p:cNvSpPr/>
          <p:nvPr/>
        </p:nvSpPr>
        <p:spPr>
          <a:xfrm>
            <a:off x="-30015" y="2597975"/>
            <a:ext cx="1143065" cy="360622"/>
          </a:xfrm>
          <a:prstGeom prst="homePlate">
            <a:avLst/>
          </a:prstGeom>
          <a:solidFill>
            <a:srgbClr val="E2F0D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9619" y="76273"/>
            <a:ext cx="99523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Цель научно-технологического развития Российской Федерации: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обеспечение независимости, безопасности и конкурентоспособности страны за счет создания эффективной системы наращивания и наиболее полного использования интеллектуального потенциала нации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705181"/>
            <a:ext cx="12192000" cy="646331"/>
          </a:xfrm>
          <a:prstGeom prst="rect">
            <a:avLst/>
          </a:prstGeom>
          <a:gradFill flip="none" rotWithShape="1">
            <a:gsLst>
              <a:gs pos="2100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809625"/>
            <a:r>
              <a:rPr lang="ru-RU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реализации государственной политики</a:t>
            </a:r>
            <a:br>
              <a:rPr lang="ru-RU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научно-технологического развития Российской Федерации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48"/>
            <a:ext cx="6768340" cy="966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" y="308677"/>
            <a:ext cx="735519" cy="7355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F60E886-422E-4589-860E-B887738D9DF2}"/>
              </a:ext>
            </a:extLst>
          </p:cNvPr>
          <p:cNvSpPr/>
          <p:nvPr/>
        </p:nvSpPr>
        <p:spPr>
          <a:xfrm>
            <a:off x="1151150" y="2443423"/>
            <a:ext cx="10364364" cy="426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Кадры и человеческий капитал </a:t>
            </a:r>
            <a:r>
              <a:rPr lang="ru-RU" sz="1400" dirty="0">
                <a:cs typeface="Times New Roman" panose="02020603050405020304" pitchFamily="18" charset="0"/>
              </a:rPr>
              <a:t>– 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оздание возможностей для выявления талантливой молодежи, построения успешной карьеры в области науки, технологий, инноваций и развитие интеллектуального потенциала страны</a:t>
            </a:r>
          </a:p>
          <a:p>
            <a:pPr>
              <a:spcAft>
                <a:spcPts val="800"/>
              </a:spcAft>
            </a:pPr>
            <a:endParaRPr lang="ru-RU" sz="4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Инфраструктура и среда </a:t>
            </a:r>
            <a:r>
              <a:rPr lang="ru-RU" sz="1400" dirty="0">
                <a:cs typeface="Times New Roman" panose="02020603050405020304" pitchFamily="18" charset="0"/>
              </a:rPr>
              <a:t>– 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оздание условий для проведения исследований и разработок, соответствующих современным принципам организации научной, научно-технической и инновационной деятельности и лучшим российским практикам</a:t>
            </a:r>
          </a:p>
          <a:p>
            <a:pPr>
              <a:spcAft>
                <a:spcPts val="800"/>
              </a:spcAft>
            </a:pPr>
            <a:endParaRPr lang="ru-RU" sz="4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и кооперация </a:t>
            </a:r>
            <a:r>
              <a:rPr lang="ru-RU" sz="1400" dirty="0">
                <a:cs typeface="Times New Roman" panose="02020603050405020304" pitchFamily="18" charset="0"/>
              </a:rPr>
              <a:t>– формирование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эффективной системы коммуникации в области науки, технологий </a:t>
            </a:r>
            <a:b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инноваций, повышение восприимчивости экономики и общества к инновациям, развитие наукоемкого бизнеса</a:t>
            </a:r>
          </a:p>
          <a:p>
            <a:pPr>
              <a:spcAft>
                <a:spcPts val="800"/>
              </a:spcAft>
            </a:pPr>
            <a:endParaRPr lang="ru-RU" sz="4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Управление и инвестиции </a:t>
            </a:r>
            <a:r>
              <a:rPr lang="ru-RU" sz="1400" dirty="0">
                <a:cs typeface="Times New Roman" panose="02020603050405020304" pitchFamily="18" charset="0"/>
              </a:rPr>
              <a:t>– ф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ормирование эффективной современной системы управления в области науки, технологий и инноваций, обеспечение повышения инвестиционной привлекательности сферы исследований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разработок</a:t>
            </a:r>
          </a:p>
          <a:p>
            <a:pPr>
              <a:spcAft>
                <a:spcPts val="800"/>
              </a:spcAft>
            </a:pPr>
            <a:endParaRPr lang="ru-RU" sz="4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и интеграция </a:t>
            </a:r>
            <a:r>
              <a:rPr lang="ru-RU" sz="1400" dirty="0"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ждународное научно-техническое сотрудничество и международная</a:t>
            </a:r>
            <a:b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интеграция в области исследований и технологий, позволяющие защитить идентичность российской научной сферы и государственные интересы в условиях интернационализации науки и повысить эффективность российской науки за счет взаимовыгодного международного взаимодействия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255735" y="2446274"/>
            <a:ext cx="659200" cy="659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293856" y="3111105"/>
            <a:ext cx="9036607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255735" y="3217829"/>
            <a:ext cx="659200" cy="659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255735" y="3958449"/>
            <a:ext cx="659200" cy="659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255735" y="4837093"/>
            <a:ext cx="659200" cy="659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255735" y="5876141"/>
            <a:ext cx="659200" cy="659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610">
            <a:off x="315705" y="2466070"/>
            <a:ext cx="519741" cy="51974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5" y="3217829"/>
            <a:ext cx="665915" cy="6659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0" y="4096220"/>
            <a:ext cx="601046" cy="4041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3" y="4930519"/>
            <a:ext cx="478178" cy="478178"/>
          </a:xfrm>
          <a:prstGeom prst="rect">
            <a:avLst/>
          </a:prstGeom>
        </p:spPr>
      </p:pic>
      <p:sp>
        <p:nvSpPr>
          <p:cNvPr id="31" name="Пятиугольник 30"/>
          <p:cNvSpPr/>
          <p:nvPr/>
        </p:nvSpPr>
        <p:spPr>
          <a:xfrm>
            <a:off x="-23477" y="1755109"/>
            <a:ext cx="735519" cy="54647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2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293856" y="3885088"/>
            <a:ext cx="9036607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293856" y="4643646"/>
            <a:ext cx="9036607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293856" y="5596146"/>
            <a:ext cx="9036607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2" y="5954948"/>
            <a:ext cx="579765" cy="4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DB56730-9DF9-4E4C-99F7-B387186A5B12}"/>
              </a:ext>
            </a:extLst>
          </p:cNvPr>
          <p:cNvSpPr/>
          <p:nvPr/>
        </p:nvSpPr>
        <p:spPr>
          <a:xfrm>
            <a:off x="57054" y="190171"/>
            <a:ext cx="2795608" cy="116874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498" y="2396184"/>
            <a:ext cx="4960501" cy="3304457"/>
          </a:xfrm>
          <a:prstGeom prst="rect">
            <a:avLst/>
          </a:prstGeom>
          <a:noFill/>
        </p:spPr>
      </p:pic>
      <p:sp>
        <p:nvSpPr>
          <p:cNvPr id="12" name="Равнобедренный треугольник 11"/>
          <p:cNvSpPr/>
          <p:nvPr/>
        </p:nvSpPr>
        <p:spPr>
          <a:xfrm>
            <a:off x="5630776" y="1532346"/>
            <a:ext cx="3946357" cy="42607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91120674"/>
              </p:ext>
            </p:extLst>
          </p:nvPr>
        </p:nvGraphicFramePr>
        <p:xfrm>
          <a:off x="230231" y="2533062"/>
          <a:ext cx="7952477" cy="341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4509" y="166008"/>
            <a:ext cx="10163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Реализацию государственной политики в области научно-технологического развития</a:t>
            </a:r>
            <a:br>
              <a:rPr lang="ru-RU" dirty="0"/>
            </a:br>
            <a:r>
              <a:rPr lang="ru-RU" dirty="0"/>
              <a:t>и в сфере высшего образования обеспечивает государственная программа «Научно-технологическое развитие Российской Федерации», утвержденная постановлением Правительства Российской Федерации от 29 марта 2019 года № 377 (ГП НТР)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7883" y="1661234"/>
            <a:ext cx="1052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Минобрнауки России на 2019-2024 годы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2662" y="5949566"/>
            <a:ext cx="784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cs typeface="Times New Roman" panose="02020603050405020304" pitchFamily="18" charset="0"/>
              </a:rPr>
              <a:t>Механизмом достижения целей является реализация  мероприятий ГП НТР, в том числе реализация национального проекта «Наука и университеты»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-41528" y="188724"/>
            <a:ext cx="630505" cy="1170189"/>
          </a:xfrm>
          <a:prstGeom prst="homePlate">
            <a:avLst>
              <a:gd name="adj" fmla="val 6283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" y="1750296"/>
            <a:ext cx="7011775" cy="966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9" y="3983057"/>
            <a:ext cx="552450" cy="552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0" y="4999835"/>
            <a:ext cx="552450" cy="552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0" y="2696358"/>
            <a:ext cx="985795" cy="1064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1" y="1491961"/>
            <a:ext cx="735519" cy="7355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07">
            <a:off x="1226508" y="5742517"/>
            <a:ext cx="1300768" cy="10759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675874" y="5922652"/>
            <a:ext cx="113942" cy="6917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3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3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2"/>
          <a:stretch/>
        </p:blipFill>
        <p:spPr>
          <a:xfrm flipH="1">
            <a:off x="7430298" y="2931216"/>
            <a:ext cx="4750477" cy="3337675"/>
          </a:xfrm>
          <a:prstGeom prst="rect">
            <a:avLst/>
          </a:prstGeom>
        </p:spPr>
      </p:pic>
      <p:sp>
        <p:nvSpPr>
          <p:cNvPr id="64" name="Равнобедренный треугольник 63"/>
          <p:cNvSpPr/>
          <p:nvPr/>
        </p:nvSpPr>
        <p:spPr>
          <a:xfrm>
            <a:off x="5746177" y="1873804"/>
            <a:ext cx="3792388" cy="44066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18" name="Полилиния 17"/>
          <p:cNvSpPr/>
          <p:nvPr/>
        </p:nvSpPr>
        <p:spPr>
          <a:xfrm>
            <a:off x="1689640" y="5190980"/>
            <a:ext cx="7033256" cy="1357191"/>
          </a:xfrm>
          <a:custGeom>
            <a:avLst/>
            <a:gdLst>
              <a:gd name="connsiteX0" fmla="*/ 0 w 5071402"/>
              <a:gd name="connsiteY0" fmla="*/ 0 h 3049837"/>
              <a:gd name="connsiteX1" fmla="*/ 5071402 w 5071402"/>
              <a:gd name="connsiteY1" fmla="*/ 0 h 3049837"/>
              <a:gd name="connsiteX2" fmla="*/ 5071402 w 5071402"/>
              <a:gd name="connsiteY2" fmla="*/ 3049837 h 3049837"/>
              <a:gd name="connsiteX3" fmla="*/ 0 w 5071402"/>
              <a:gd name="connsiteY3" fmla="*/ 3049837 h 3049837"/>
              <a:gd name="connsiteX4" fmla="*/ 0 w 5071402"/>
              <a:gd name="connsiteY4" fmla="*/ 0 h 30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402" h="3049837">
                <a:moveTo>
                  <a:pt x="0" y="0"/>
                </a:moveTo>
                <a:lnTo>
                  <a:pt x="5071402" y="0"/>
                </a:lnTo>
                <a:lnTo>
                  <a:pt x="5071402" y="3049837"/>
                </a:lnTo>
                <a:lnTo>
                  <a:pt x="0" y="30498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002060"/>
                </a:solidFill>
              </a:rPr>
              <a:t>         </a:t>
            </a:r>
            <a:r>
              <a:rPr lang="ru-RU" sz="1400" b="1" kern="1200" dirty="0">
                <a:solidFill>
                  <a:srgbClr val="002060"/>
                </a:solidFill>
              </a:rPr>
              <a:t>НП «Наука и университеты»: </a:t>
            </a:r>
          </a:p>
          <a:p>
            <a:pPr marL="623888" lvl="0" indent="-171450" defTabSz="711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создание экосистемы студенческого технологического предпринимательства;</a:t>
            </a:r>
            <a:endParaRPr lang="ru-RU" sz="1400" kern="1200" dirty="0"/>
          </a:p>
          <a:p>
            <a:pPr marL="623888" lvl="0" indent="-17145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/>
              <a:t>реализация программ внутрироссийской академической мобильности</a:t>
            </a:r>
            <a:r>
              <a:rPr lang="ru-RU" sz="1600" kern="1200" baseline="30000" dirty="0"/>
              <a:t>2</a:t>
            </a:r>
            <a:r>
              <a:rPr lang="ru-RU" sz="1400" kern="1200" dirty="0"/>
              <a:t>;</a:t>
            </a:r>
          </a:p>
          <a:p>
            <a:pPr marL="623888" lvl="0" indent="-17145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/>
              <a:t>создание и поддержка лабораторий мирового уровня;</a:t>
            </a:r>
          </a:p>
          <a:p>
            <a:pPr marL="623888" lvl="0" indent="-17145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/>
              <a:t>финансирование фундаментальных исследований</a:t>
            </a:r>
            <a:r>
              <a:rPr lang="ru-RU" sz="1400" kern="1200" baseline="30000" dirty="0"/>
              <a:t>3</a:t>
            </a:r>
            <a:r>
              <a:rPr lang="ru-RU" sz="1400" kern="1200" dirty="0"/>
              <a:t>, выполняемых молодыми учеными-аспирантами.</a:t>
            </a:r>
          </a:p>
        </p:txBody>
      </p:sp>
      <p:sp>
        <p:nvSpPr>
          <p:cNvPr id="52" name="Овал 51"/>
          <p:cNvSpPr/>
          <p:nvPr/>
        </p:nvSpPr>
        <p:spPr>
          <a:xfrm>
            <a:off x="9875733" y="2837372"/>
            <a:ext cx="754519" cy="754519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876651" y="1899321"/>
            <a:ext cx="754519" cy="7663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02219" y="1899321"/>
            <a:ext cx="9351692" cy="766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1528" y="1265013"/>
            <a:ext cx="10886303" cy="481594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775" tIns="31885" rIns="40775" bIns="3188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u="none" strike="noStrike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      Задача 1.1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Создание условий для выявления и развития талантов и их профессионального роста</a:t>
            </a: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26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8" y="6266"/>
            <a:ext cx="7011775" cy="9661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  <p:sp>
        <p:nvSpPr>
          <p:cNvPr id="14" name="Пятиугольник 13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95772" y="843259"/>
            <a:ext cx="998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223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1.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ИНТЕЛЛЕКТУАЛЬНОГО ПОТЕНЦИАЛА НАЦИИ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321" y="5310041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1692644" y="4499763"/>
            <a:ext cx="6918973" cy="482733"/>
          </a:xfrm>
          <a:custGeom>
            <a:avLst/>
            <a:gdLst>
              <a:gd name="connsiteX0" fmla="*/ 0 w 5071402"/>
              <a:gd name="connsiteY0" fmla="*/ 0 h 3049837"/>
              <a:gd name="connsiteX1" fmla="*/ 5071402 w 5071402"/>
              <a:gd name="connsiteY1" fmla="*/ 0 h 3049837"/>
              <a:gd name="connsiteX2" fmla="*/ 5071402 w 5071402"/>
              <a:gd name="connsiteY2" fmla="*/ 3049837 h 3049837"/>
              <a:gd name="connsiteX3" fmla="*/ 0 w 5071402"/>
              <a:gd name="connsiteY3" fmla="*/ 3049837 h 3049837"/>
              <a:gd name="connsiteX4" fmla="*/ 0 w 5071402"/>
              <a:gd name="connsiteY4" fmla="*/ 0 h 30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402" h="3049837">
                <a:moveTo>
                  <a:pt x="0" y="0"/>
                </a:moveTo>
                <a:lnTo>
                  <a:pt x="5071402" y="0"/>
                </a:lnTo>
                <a:lnTo>
                  <a:pt x="5071402" y="3049837"/>
                </a:lnTo>
                <a:lnTo>
                  <a:pt x="0" y="30498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1" defTabSz="711200">
              <a:spcBef>
                <a:spcPct val="0"/>
              </a:spcBef>
            </a:pPr>
            <a:r>
              <a:rPr lang="ru-RU" sz="1400" b="1" dirty="0">
                <a:solidFill>
                  <a:srgbClr val="002060"/>
                </a:solidFill>
              </a:rPr>
              <a:t>Выявление талантов и их развитие в области науки и техники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1688306" y="3834295"/>
            <a:ext cx="6187458" cy="482733"/>
          </a:xfrm>
          <a:custGeom>
            <a:avLst/>
            <a:gdLst>
              <a:gd name="connsiteX0" fmla="*/ 0 w 5071402"/>
              <a:gd name="connsiteY0" fmla="*/ 0 h 3049837"/>
              <a:gd name="connsiteX1" fmla="*/ 5071402 w 5071402"/>
              <a:gd name="connsiteY1" fmla="*/ 0 h 3049837"/>
              <a:gd name="connsiteX2" fmla="*/ 5071402 w 5071402"/>
              <a:gd name="connsiteY2" fmla="*/ 3049837 h 3049837"/>
              <a:gd name="connsiteX3" fmla="*/ 0 w 5071402"/>
              <a:gd name="connsiteY3" fmla="*/ 3049837 h 3049837"/>
              <a:gd name="connsiteX4" fmla="*/ 0 w 5071402"/>
              <a:gd name="connsiteY4" fmla="*/ 0 h 30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402" h="3049837">
                <a:moveTo>
                  <a:pt x="0" y="0"/>
                </a:moveTo>
                <a:lnTo>
                  <a:pt x="5071402" y="0"/>
                </a:lnTo>
                <a:lnTo>
                  <a:pt x="5071402" y="3049837"/>
                </a:lnTo>
                <a:lnTo>
                  <a:pt x="0" y="30498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1" defTabSz="711200">
              <a:spcBef>
                <a:spcPct val="0"/>
              </a:spcBef>
            </a:pPr>
            <a:r>
              <a:rPr lang="ru-RU" sz="1400" b="1" dirty="0">
                <a:solidFill>
                  <a:srgbClr val="002060"/>
                </a:solidFill>
              </a:rPr>
              <a:t>Демонстрация и популяризация достижений науки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556305" y="3834295"/>
            <a:ext cx="136338" cy="271387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99" y="3931657"/>
            <a:ext cx="299260" cy="29926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23" y="4585117"/>
            <a:ext cx="299260" cy="29926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36" y="5224244"/>
            <a:ext cx="299260" cy="299260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1602904" y="1921669"/>
            <a:ext cx="0" cy="73818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1938089" y="2004997"/>
            <a:ext cx="606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/>
              <a:t>Доля исследователей в возрасте до 39 лет в общей численности российских исследователей, %</a:t>
            </a:r>
          </a:p>
        </p:txBody>
      </p:sp>
      <p:sp>
        <p:nvSpPr>
          <p:cNvPr id="19" name="Овал 18"/>
          <p:cNvSpPr/>
          <p:nvPr/>
        </p:nvSpPr>
        <p:spPr>
          <a:xfrm>
            <a:off x="9694407" y="1976687"/>
            <a:ext cx="953914" cy="57123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Шестиугольник 49"/>
          <p:cNvSpPr/>
          <p:nvPr/>
        </p:nvSpPr>
        <p:spPr>
          <a:xfrm>
            <a:off x="9706820" y="1937984"/>
            <a:ext cx="941501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44,2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02219" y="2831467"/>
            <a:ext cx="9351692" cy="766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602904" y="2853815"/>
            <a:ext cx="0" cy="73818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9694407" y="2908833"/>
            <a:ext cx="953914" cy="57123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Шестиугольник 56"/>
          <p:cNvSpPr/>
          <p:nvPr/>
        </p:nvSpPr>
        <p:spPr>
          <a:xfrm>
            <a:off x="9310447" y="2866955"/>
            <a:ext cx="1728278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919321" y="2931216"/>
            <a:ext cx="638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/>
              <a:t>Количество грантов для поддержки научных исследований</a:t>
            </a:r>
            <a:r>
              <a:rPr lang="ru-RU" sz="1600" baseline="30000" dirty="0"/>
              <a:t>1</a:t>
            </a:r>
            <a:r>
              <a:rPr lang="ru-RU" sz="1600" dirty="0"/>
              <a:t>, проводимых под руководством ведущих ученых; не менее, </a:t>
            </a:r>
            <a:r>
              <a:rPr lang="en-US" sz="1600" dirty="0" err="1"/>
              <a:t>ед</a:t>
            </a:r>
            <a:r>
              <a:rPr lang="en-US" sz="1600" dirty="0"/>
              <a:t>.</a:t>
            </a:r>
            <a:r>
              <a:rPr lang="ru-RU" sz="1600" dirty="0"/>
              <a:t> </a:t>
            </a:r>
            <a:endParaRPr lang="ru-RU" sz="1600" i="1" dirty="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575169D1-4094-4895-855C-F1525D5FC772}"/>
              </a:ext>
            </a:extLst>
          </p:cNvPr>
          <p:cNvSpPr/>
          <p:nvPr/>
        </p:nvSpPr>
        <p:spPr>
          <a:xfrm>
            <a:off x="365779" y="1873804"/>
            <a:ext cx="842946" cy="8429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8E5BC1A-18F1-4AE1-A9FE-15F902C1FA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6" y="2026904"/>
            <a:ext cx="613606" cy="571714"/>
          </a:xfrm>
          <a:prstGeom prst="rect">
            <a:avLst/>
          </a:prstGeom>
          <a:ln>
            <a:noFill/>
          </a:ln>
        </p:spPr>
      </p:pic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364459" y="2806094"/>
            <a:ext cx="842946" cy="84294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598B9B9B-6A45-4ED0-BBCA-D89C6CAD2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9" y="2833548"/>
            <a:ext cx="781996" cy="721484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4506267"/>
            <a:ext cx="772870" cy="772870"/>
          </a:xfrm>
          <a:prstGeom prst="rect">
            <a:avLst/>
          </a:prstGeom>
        </p:spPr>
      </p:pic>
      <p:sp>
        <p:nvSpPr>
          <p:cNvPr id="38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4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1314200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800C7787-87E1-4EDE-B0D5-A50E084D20DD}"/>
              </a:ext>
            </a:extLst>
          </p:cNvPr>
          <p:cNvSpPr/>
          <p:nvPr/>
        </p:nvSpPr>
        <p:spPr>
          <a:xfrm>
            <a:off x="1738940" y="5361345"/>
            <a:ext cx="8627222" cy="116955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</a:gradFill>
        </p:spPr>
        <p:txBody>
          <a:bodyPr wrap="square">
            <a:spAutoFit/>
          </a:bodyPr>
          <a:lstStyle/>
          <a:p>
            <a:pPr marL="628650" lvl="0" indent="-180975"/>
            <a:r>
              <a:rPr lang="ru-RU" sz="1400" b="1" dirty="0">
                <a:solidFill>
                  <a:srgbClr val="002060"/>
                </a:solidFill>
              </a:rPr>
              <a:t>НП «Наука и университеты»:</a:t>
            </a:r>
          </a:p>
          <a:p>
            <a:pPr marL="622300" lvl="0" indent="-174625">
              <a:buFont typeface="Arial" panose="020B0604020202020204" pitchFamily="34" charset="0"/>
              <a:buChar char="•"/>
            </a:pPr>
            <a:r>
              <a:rPr lang="ru-RU" sz="1400" dirty="0"/>
              <a:t>формирование группы университетов - национальных лидеров;</a:t>
            </a:r>
          </a:p>
          <a:p>
            <a:pPr marL="622300" lvl="0" indent="-174625">
              <a:buFont typeface="Arial" panose="020B0604020202020204" pitchFamily="34" charset="0"/>
              <a:buChar char="•"/>
            </a:pPr>
            <a:r>
              <a:rPr lang="ru-RU" sz="1400" dirty="0"/>
              <a:t>развитие инфраструктуры вузов и научных организаций;</a:t>
            </a:r>
          </a:p>
          <a:p>
            <a:pPr marL="622300" lvl="0" indent="-174625">
              <a:buFont typeface="Arial" panose="020B0604020202020204" pitchFamily="34" charset="0"/>
              <a:buChar char="•"/>
            </a:pPr>
            <a:r>
              <a:rPr lang="ru-RU" sz="1400" dirty="0"/>
              <a:t>развитие электронного обучения, дистанционных образовательных технологий и цифровых сервисов; </a:t>
            </a:r>
          </a:p>
          <a:p>
            <a:pPr marL="622300" lvl="0" indent="-174625">
              <a:buFont typeface="Arial" panose="020B0604020202020204" pitchFamily="34" charset="0"/>
              <a:buChar char="•"/>
            </a:pPr>
            <a:r>
              <a:rPr lang="ru-RU" sz="1400" dirty="0"/>
              <a:t>проведение международных и российских олимпиад, конкурсов для иностранных граждан.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1138921" y="2945352"/>
            <a:ext cx="9014382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1138921" y="2360716"/>
            <a:ext cx="9014382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6" name="Прямоугольник 105"/>
          <p:cNvSpPr/>
          <p:nvPr/>
        </p:nvSpPr>
        <p:spPr>
          <a:xfrm>
            <a:off x="1138921" y="3576664"/>
            <a:ext cx="9014382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85" name="Овал 84"/>
          <p:cNvSpPr/>
          <p:nvPr/>
        </p:nvSpPr>
        <p:spPr>
          <a:xfrm>
            <a:off x="9886785" y="1741767"/>
            <a:ext cx="466724" cy="47229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1138921" y="1738065"/>
            <a:ext cx="9014382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602904" y="1778661"/>
            <a:ext cx="0" cy="247554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777452" y="1696588"/>
            <a:ext cx="751701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34181" y="1229816"/>
            <a:ext cx="10933931" cy="411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77" tIns="30787" rIns="39677" bIns="30787" numCol="1" spcCol="1270" anchor="ctr" anchorCtr="0">
            <a:noAutofit/>
          </a:bodyPr>
          <a:lstStyle/>
          <a:p>
            <a:pPr marL="806450" lvl="0" indent="-9366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      Задача 1.2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Обеспечение глобальной конкурентоспособности российского высшего образования</a:t>
            </a:r>
            <a:r>
              <a:rPr lang="ru-RU" sz="1600" b="1" baseline="300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endParaRPr lang="ru-RU" sz="1600" b="1" u="none" strike="noStrike" kern="1200" baseline="3000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00C7787-87E1-4EDE-B0D5-A50E084D20DD}"/>
              </a:ext>
            </a:extLst>
          </p:cNvPr>
          <p:cNvSpPr/>
          <p:nvPr/>
        </p:nvSpPr>
        <p:spPr>
          <a:xfrm>
            <a:off x="1726287" y="4301506"/>
            <a:ext cx="7744740" cy="31294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marL="628650" indent="-180975"/>
            <a:r>
              <a:rPr lang="ru-RU" sz="1400" b="1" dirty="0">
                <a:solidFill>
                  <a:srgbClr val="002060"/>
                </a:solidFill>
              </a:rPr>
              <a:t>Обеспечение реализации образовательных программ и научной деятельности в вузах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95779" y="843259"/>
            <a:ext cx="998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223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1.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ИНТЕЛЛЕКТУАЛЬНОГО ПОТЕНЦИАЛА НАЦИИ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026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" y="13886"/>
            <a:ext cx="7011775" cy="966111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47321" y="5767515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" y="4955828"/>
            <a:ext cx="772870" cy="77287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726286" y="1713436"/>
            <a:ext cx="757011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  <a:spcAft>
                <a:spcPts val="600"/>
              </a:spcAft>
            </a:pPr>
            <a:r>
              <a:rPr lang="ru-RU" sz="1600" dirty="0"/>
              <a:t>Доступность бесплатного высшего образования с учетом приоритетного направления бюджетных мест в регионы РФ, тыс. мест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DC88FE29-386F-4701-9DF6-2A6E212EF007}"/>
              </a:ext>
            </a:extLst>
          </p:cNvPr>
          <p:cNvSpPr/>
          <p:nvPr/>
        </p:nvSpPr>
        <p:spPr>
          <a:xfrm>
            <a:off x="9837262" y="1784931"/>
            <a:ext cx="65434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358,8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D26A4A46-FCEE-4F41-82F0-9FA8EB24DAF4}"/>
              </a:ext>
            </a:extLst>
          </p:cNvPr>
          <p:cNvSpPr/>
          <p:nvPr/>
        </p:nvSpPr>
        <p:spPr>
          <a:xfrm>
            <a:off x="1726286" y="4646107"/>
            <a:ext cx="7989600" cy="30777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</a:gradFill>
        </p:spPr>
        <p:txBody>
          <a:bodyPr wrap="square">
            <a:spAutoFit/>
          </a:bodyPr>
          <a:lstStyle/>
          <a:p>
            <a:pPr marL="628650" lvl="0" indent="-180975"/>
            <a:r>
              <a:rPr lang="ru-RU" sz="1400" b="1" dirty="0">
                <a:solidFill>
                  <a:srgbClr val="002060"/>
                </a:solidFill>
              </a:rPr>
              <a:t>Выполнение социальных государственных гарантий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87F5C2D0-BBF0-437B-AE79-93BA7C38D0B1}"/>
              </a:ext>
            </a:extLst>
          </p:cNvPr>
          <p:cNvSpPr/>
          <p:nvPr/>
        </p:nvSpPr>
        <p:spPr>
          <a:xfrm>
            <a:off x="1708359" y="4989388"/>
            <a:ext cx="8250051" cy="30777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</a:gradFill>
        </p:spPr>
        <p:txBody>
          <a:bodyPr wrap="square">
            <a:spAutoFit/>
          </a:bodyPr>
          <a:lstStyle/>
          <a:p>
            <a:pPr marL="628650" indent="-180975"/>
            <a:r>
              <a:rPr lang="ru-RU" sz="1400" b="1" dirty="0">
                <a:solidFill>
                  <a:srgbClr val="002060"/>
                </a:solidFill>
              </a:rPr>
              <a:t>Развитие портала «Поступай правильно»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091957E4-3EFF-4540-AE85-636EF67C6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38" y="5030620"/>
            <a:ext cx="299260" cy="29926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DC5F5FF6-838F-48B7-A170-FA68257AC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38" y="4655680"/>
            <a:ext cx="299260" cy="29926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91A8B2FD-7CC4-4632-BE51-4C5C302B4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38" y="4308282"/>
            <a:ext cx="299260" cy="299260"/>
          </a:xfrm>
          <a:prstGeom prst="rect">
            <a:avLst/>
          </a:prstGeom>
        </p:spPr>
      </p:pic>
      <p:sp>
        <p:nvSpPr>
          <p:cNvPr id="67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5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sp>
        <p:nvSpPr>
          <p:cNvPr id="78" name="Пятиугольник 77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1622286" y="4301506"/>
            <a:ext cx="127624" cy="222939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091957E4-3EFF-4540-AE85-636EF67C6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38" y="5366267"/>
            <a:ext cx="299260" cy="299260"/>
          </a:xfrm>
          <a:prstGeom prst="rect">
            <a:avLst/>
          </a:prstGeom>
        </p:spPr>
      </p:pic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16965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5294" y="2321620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06" y="1784931"/>
            <a:ext cx="539186" cy="283072"/>
          </a:xfrm>
          <a:prstGeom prst="rect">
            <a:avLst/>
          </a:prstGeom>
        </p:spPr>
      </p:pic>
      <p:sp>
        <p:nvSpPr>
          <p:cNvPr id="101" name="Овал 100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3587681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04006" y="29249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90541D6-9BD4-4BB7-AC3F-E215A6563CCF}"/>
              </a:ext>
            </a:extLst>
          </p:cNvPr>
          <p:cNvGrpSpPr/>
          <p:nvPr/>
        </p:nvGrpSpPr>
        <p:grpSpPr>
          <a:xfrm>
            <a:off x="1048046" y="2332042"/>
            <a:ext cx="9502348" cy="528350"/>
            <a:chOff x="1048046" y="3352322"/>
            <a:chExt cx="9502348" cy="528350"/>
          </a:xfrm>
        </p:grpSpPr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xmlns="" id="{84B3E524-F9EB-4119-992C-B64D24658C7B}"/>
                </a:ext>
              </a:extLst>
            </p:cNvPr>
            <p:cNvSpPr/>
            <p:nvPr/>
          </p:nvSpPr>
          <p:spPr>
            <a:xfrm>
              <a:off x="9788271" y="3365623"/>
              <a:ext cx="751701" cy="4944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ru-RU" sz="16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F1E39DA-80C9-44C1-854D-367CBFD9F271}"/>
                </a:ext>
              </a:extLst>
            </p:cNvPr>
            <p:cNvSpPr txBox="1"/>
            <p:nvPr/>
          </p:nvSpPr>
          <p:spPr>
            <a:xfrm>
              <a:off x="1749910" y="3352322"/>
              <a:ext cx="7824864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1700"/>
                </a:lnSpc>
                <a:spcAft>
                  <a:spcPts val="600"/>
                </a:spcAft>
              </a:pPr>
              <a:r>
                <a:rPr lang="ru-RU" sz="1600" dirty="0"/>
                <a:t>Доля вузов, обеспечивающих условия для обучения лиц с ограниченными возможностями здоровья и инвалидов, в общем числе организаций, %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5201478F-01E1-4872-AA62-940BB2355798}"/>
                </a:ext>
              </a:extLst>
            </p:cNvPr>
            <p:cNvSpPr/>
            <p:nvPr/>
          </p:nvSpPr>
          <p:spPr>
            <a:xfrm flipH="1">
              <a:off x="9795876" y="3452567"/>
              <a:ext cx="754518" cy="31034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57,9</a:t>
              </a: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046" y="3415485"/>
              <a:ext cx="283404" cy="329709"/>
            </a:xfrm>
            <a:prstGeom prst="rect">
              <a:avLst/>
            </a:prstGeom>
          </p:spPr>
        </p:pic>
      </p:grp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812690" y="2915852"/>
            <a:ext cx="751701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sz="16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749909" y="3032801"/>
            <a:ext cx="8078445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ru-RU" sz="1600" dirty="0"/>
              <a:t>Количество российских университетов, входящих в мировые рейтинги университетов</a:t>
            </a:r>
            <a:r>
              <a:rPr lang="ru-RU" sz="1600" baseline="30000" dirty="0"/>
              <a:t>5</a:t>
            </a:r>
            <a:r>
              <a:rPr lang="ru-RU" sz="1600" dirty="0"/>
              <a:t>, ед.</a:t>
            </a:r>
            <a:endParaRPr lang="ru-RU" sz="1600" b="1" i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DC88FE29-386F-4701-9DF6-2A6E212EF007}"/>
              </a:ext>
            </a:extLst>
          </p:cNvPr>
          <p:cNvSpPr/>
          <p:nvPr/>
        </p:nvSpPr>
        <p:spPr>
          <a:xfrm>
            <a:off x="9704249" y="3026346"/>
            <a:ext cx="974769" cy="3103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48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r="24753" b="35470"/>
          <a:stretch/>
        </p:blipFill>
        <p:spPr>
          <a:xfrm>
            <a:off x="971172" y="3026346"/>
            <a:ext cx="367783" cy="257108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1" y="1263611"/>
            <a:ext cx="369332" cy="369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8C169E-AEFA-49DC-B9BC-CF71CC8D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Diffused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9143884" y="4303313"/>
            <a:ext cx="3041711" cy="2025272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  <p:sp>
        <p:nvSpPr>
          <p:cNvPr id="119" name="Равнобедренный треугольник 118"/>
          <p:cNvSpPr/>
          <p:nvPr/>
        </p:nvSpPr>
        <p:spPr>
          <a:xfrm>
            <a:off x="8482263" y="4250434"/>
            <a:ext cx="1370878" cy="208935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800207" y="3541271"/>
            <a:ext cx="751701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sz="16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749909" y="3546467"/>
            <a:ext cx="785949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700"/>
              </a:lnSpc>
              <a:spcAft>
                <a:spcPts val="600"/>
              </a:spcAft>
            </a:pPr>
            <a:r>
              <a:rPr lang="ru-RU" sz="1600" dirty="0"/>
              <a:t>Количество иностранных граждан, обучающихся по программам высшего образования, </a:t>
            </a:r>
            <a:r>
              <a:rPr lang="en-US" sz="1600" dirty="0" err="1"/>
              <a:t>тыс</a:t>
            </a:r>
            <a:r>
              <a:rPr lang="en-US" sz="1600" dirty="0"/>
              <a:t>. </a:t>
            </a:r>
            <a:r>
              <a:rPr lang="en-US" sz="1600" dirty="0" err="1"/>
              <a:t>чел</a:t>
            </a:r>
            <a:r>
              <a:rPr lang="en-US" sz="1600" dirty="0"/>
              <a:t>.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C88FE29-386F-4701-9DF6-2A6E212EF007}"/>
              </a:ext>
            </a:extLst>
          </p:cNvPr>
          <p:cNvSpPr/>
          <p:nvPr/>
        </p:nvSpPr>
        <p:spPr>
          <a:xfrm>
            <a:off x="9939913" y="3656415"/>
            <a:ext cx="497252" cy="31034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341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73" y="3712478"/>
            <a:ext cx="412080" cy="2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5"/>
          <a:stretch/>
        </p:blipFill>
        <p:spPr>
          <a:xfrm flipH="1">
            <a:off x="9002686" y="4223567"/>
            <a:ext cx="3168181" cy="2022945"/>
          </a:xfrm>
          <a:prstGeom prst="rect">
            <a:avLst/>
          </a:prstGeom>
        </p:spPr>
      </p:pic>
      <p:sp>
        <p:nvSpPr>
          <p:cNvPr id="85" name="Равнобедренный треугольник 84"/>
          <p:cNvSpPr/>
          <p:nvPr/>
        </p:nvSpPr>
        <p:spPr>
          <a:xfrm>
            <a:off x="5238437" y="1403100"/>
            <a:ext cx="4823143" cy="496506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57097" y="0"/>
            <a:ext cx="6353428" cy="6858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18135" y="2828728"/>
            <a:ext cx="9351692" cy="581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9947433" y="2828728"/>
            <a:ext cx="620648" cy="581996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935823" y="3523485"/>
            <a:ext cx="9351692" cy="58199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9965121" y="3523485"/>
            <a:ext cx="620648" cy="581996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935823" y="2133899"/>
            <a:ext cx="9351692" cy="58199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9965121" y="2133899"/>
            <a:ext cx="620648" cy="581996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41528" y="1270948"/>
            <a:ext cx="10988952" cy="6628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46" tIns="31556" rIns="40446" bIns="31556" numCol="1" spcCol="1270" anchor="ctr" anchorCtr="0">
            <a:noAutofit/>
          </a:bodyPr>
          <a:lstStyle/>
          <a:p>
            <a:pPr marL="1519238"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u="none" strike="noStrike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1519238"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Задача 1.3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Получение новых знаний за счет развития и поддержки фундаментальных </a:t>
            </a:r>
            <a:r>
              <a:rPr lang="en-US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/>
            </a:r>
            <a:br>
              <a:rPr lang="en-US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</a:b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исследований, обеспечивающих готовность страны к большим вызовам</a:t>
            </a:r>
            <a:r>
              <a:rPr lang="ru-RU" sz="1600" b="1" baseline="30000" dirty="0">
                <a:solidFill>
                  <a:schemeClr val="tx1"/>
                </a:solidFill>
                <a:cs typeface="Arial" panose="020B0604020202020204" pitchFamily="34" charset="0"/>
              </a:rPr>
              <a:t>6</a:t>
            </a:r>
            <a:endParaRPr lang="ru-RU" sz="1600" b="1" u="none" strike="noStrike" kern="1200" baseline="3000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1519238"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7166" y="4969599"/>
            <a:ext cx="7621134" cy="14637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212" tIns="103052" rIns="113212" bIns="103052" numCol="1" spcCol="1270" anchor="ctr" anchorCtr="0">
            <a:noAutofit/>
          </a:bodyPr>
          <a:lstStyle/>
          <a:p>
            <a:pPr marL="447675"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kern="1200" dirty="0">
                <a:solidFill>
                  <a:srgbClr val="002060"/>
                </a:solidFill>
              </a:rPr>
              <a:t>НП «Наука и университеты»:</a:t>
            </a:r>
          </a:p>
          <a:p>
            <a:pPr marL="628650" lvl="0" indent="-180975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/>
              <a:t>проведение морских экспедиций на научно-исследовательских судах;</a:t>
            </a:r>
          </a:p>
          <a:p>
            <a:pPr marL="628650" lvl="0" indent="-180975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/>
              <a:t>создание и модернизация научной инфраструктуры для проведения масштабных научных проектов.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5779" y="843259"/>
            <a:ext cx="998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1D4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1.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ИНТЕЛЛЕКТУАЛЬНОГО ПОТЕНЦИАЛА НАЦИИ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4F60C961-C04C-4403-8684-365B322DD5F0}"/>
              </a:ext>
            </a:extLst>
          </p:cNvPr>
          <p:cNvSpPr/>
          <p:nvPr/>
        </p:nvSpPr>
        <p:spPr>
          <a:xfrm>
            <a:off x="-467544" y="8009024"/>
            <a:ext cx="145999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1915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97" y="13886"/>
            <a:ext cx="7011775" cy="966111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584325" y="4436303"/>
            <a:ext cx="113942" cy="19970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66920" y="2963060"/>
            <a:ext cx="7990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Удельный вес бюджетных расходов на фундаментальные исследования в ВВП</a:t>
            </a:r>
            <a:r>
              <a:rPr lang="ru-RU" sz="1600" baseline="30000" dirty="0"/>
              <a:t>8</a:t>
            </a:r>
            <a:r>
              <a:rPr lang="ru-RU" sz="1600" dirty="0"/>
              <a:t>, 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780016" y="2166042"/>
            <a:ext cx="8664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/>
              <a:t>Численность российских и зарубежных ученых, работающих в российских организациях и имеющих статьи в научных изданиях, индексируемых в международных базах данных</a:t>
            </a:r>
            <a:r>
              <a:rPr lang="ru-RU" sz="1600" baseline="30000" dirty="0"/>
              <a:t>7</a:t>
            </a:r>
            <a:r>
              <a:rPr lang="ru-RU" sz="1600" dirty="0"/>
              <a:t>, тыс. чел.</a:t>
            </a:r>
            <a:r>
              <a:rPr lang="en-US" sz="1600" baseline="30000" dirty="0"/>
              <a:t> </a:t>
            </a:r>
            <a:endParaRPr lang="ru-RU" sz="1600" b="1" i="1" baseline="300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698267" y="4436303"/>
            <a:ext cx="6954865" cy="4535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212" tIns="103052" rIns="113212" bIns="103052" numCol="1" spcCol="1270" anchor="ctr" anchorCtr="0">
            <a:noAutofit/>
          </a:bodyPr>
          <a:lstStyle/>
          <a:p>
            <a:pPr marL="447675" lvl="0" defTabSz="711200">
              <a:spcBef>
                <a:spcPct val="0"/>
              </a:spcBef>
            </a:pPr>
            <a:r>
              <a:rPr lang="ru-RU" sz="1400" b="1" kern="1200" dirty="0">
                <a:solidFill>
                  <a:srgbClr val="002060"/>
                </a:solidFill>
              </a:rPr>
              <a:t>Обеспечение реализации программы фундаментальных научных исследований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20" y="4514699"/>
            <a:ext cx="299260" cy="29926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16" y="5225844"/>
            <a:ext cx="299260" cy="299260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47321" y="5665915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4862141"/>
            <a:ext cx="772870" cy="772870"/>
          </a:xfrm>
          <a:prstGeom prst="rect">
            <a:avLst/>
          </a:prstGeom>
        </p:spPr>
      </p:pic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32366" y="2794819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37893" y="2086004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3" y="2968862"/>
            <a:ext cx="532619" cy="32179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6" y="2255101"/>
            <a:ext cx="504072" cy="335931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C3F0F536-0BA6-40E0-ACE1-DEC145B2A425}"/>
              </a:ext>
            </a:extLst>
          </p:cNvPr>
          <p:cNvSpPr/>
          <p:nvPr/>
        </p:nvSpPr>
        <p:spPr>
          <a:xfrm>
            <a:off x="1755029" y="3549168"/>
            <a:ext cx="7833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Количество завершенных морских экспедиций, выполненных на научно-исследовательских судах</a:t>
            </a:r>
            <a:r>
              <a:rPr lang="en-US" sz="1600" dirty="0"/>
              <a:t> </a:t>
            </a:r>
            <a:r>
              <a:rPr lang="ru-RU" sz="1600" dirty="0"/>
              <a:t>(нарастающим итогом), ед. </a:t>
            </a:r>
          </a:p>
        </p:txBody>
      </p:sp>
      <p:sp>
        <p:nvSpPr>
          <p:cNvPr id="49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6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sp>
        <p:nvSpPr>
          <p:cNvPr id="70" name="Пятиугольник 69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308828" y="2166042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308828" y="2864508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328499" y="3563559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Шестиугольник 40"/>
          <p:cNvSpPr/>
          <p:nvPr/>
        </p:nvSpPr>
        <p:spPr>
          <a:xfrm>
            <a:off x="10305145" y="2780114"/>
            <a:ext cx="941501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0,14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Шестиугольник 51"/>
          <p:cNvSpPr/>
          <p:nvPr/>
        </p:nvSpPr>
        <p:spPr>
          <a:xfrm>
            <a:off x="9915715" y="2081861"/>
            <a:ext cx="1728278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35,7</a:t>
            </a:r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2BEAFAE8-5594-477C-AA47-A88E1F6DA050}"/>
              </a:ext>
            </a:extLst>
          </p:cNvPr>
          <p:cNvSpPr/>
          <p:nvPr/>
        </p:nvSpPr>
        <p:spPr>
          <a:xfrm>
            <a:off x="10327402" y="3472027"/>
            <a:ext cx="941501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122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1602904" y="2081861"/>
            <a:ext cx="0" cy="2054968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19145" y="3519210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440">
            <a:off x="756994" y="3544109"/>
            <a:ext cx="611745" cy="5333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2" y="1403100"/>
            <a:ext cx="369332" cy="369332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D4E1C290-5ABD-4013-B893-17A42939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14"/>
          <a:stretch/>
        </p:blipFill>
        <p:spPr>
          <a:xfrm flipH="1">
            <a:off x="8028617" y="1873246"/>
            <a:ext cx="4120369" cy="42026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7" name="Овал 146"/>
          <p:cNvSpPr/>
          <p:nvPr/>
        </p:nvSpPr>
        <p:spPr>
          <a:xfrm>
            <a:off x="9886785" y="4279855"/>
            <a:ext cx="466724" cy="472292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1138920" y="4276153"/>
            <a:ext cx="9450167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57700" y="4267041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49587" y="428133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9886785" y="3759377"/>
            <a:ext cx="466724" cy="472292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1138920" y="3755675"/>
            <a:ext cx="9450171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2" name="Прямоугольник 91"/>
          <p:cNvSpPr/>
          <p:nvPr/>
        </p:nvSpPr>
        <p:spPr>
          <a:xfrm>
            <a:off x="1138921" y="2246495"/>
            <a:ext cx="9382874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4" name="Овал 93"/>
          <p:cNvSpPr/>
          <p:nvPr/>
        </p:nvSpPr>
        <p:spPr>
          <a:xfrm>
            <a:off x="9886785" y="2751524"/>
            <a:ext cx="466724" cy="472292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1138920" y="2747822"/>
            <a:ext cx="9363901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9" name="Овал 98"/>
          <p:cNvSpPr/>
          <p:nvPr/>
        </p:nvSpPr>
        <p:spPr>
          <a:xfrm>
            <a:off x="9886785" y="3253686"/>
            <a:ext cx="466724" cy="472292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1138920" y="3249984"/>
            <a:ext cx="9382875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8" name="Овал 107"/>
          <p:cNvSpPr/>
          <p:nvPr/>
        </p:nvSpPr>
        <p:spPr>
          <a:xfrm>
            <a:off x="9886785" y="1741767"/>
            <a:ext cx="466724" cy="472292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1138920" y="1738065"/>
            <a:ext cx="9450175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1602904" y="1768154"/>
            <a:ext cx="0" cy="3019648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30060" y="2740183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20147" y="169658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20147" y="2218434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53303" y="375058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0163695" y="3240872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274018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16965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5294" y="2218433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37505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5294" y="3240871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0" y="13886"/>
            <a:ext cx="7011775" cy="966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7628" y="1288470"/>
            <a:ext cx="10931525" cy="3782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974" tIns="32084" rIns="40974" bIns="3208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u="none" strike="noStrike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Задача 2.1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. Формирование эффективной системы коммуникации в области науки, технологий и инноваций</a:t>
            </a: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0635" y="724519"/>
            <a:ext cx="11094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223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2.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НАУЧНО-ТЕХНИЧЕСКОЕ И ИНТЕЛЛЕКТУАЛЬНОЕ ОБЕСПЕЧЕНИЕ </a:t>
            </a:r>
          </a:p>
          <a:p>
            <a:pPr marL="84138" font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СТРУКТУРНЫХ ИЗМЕНЕНИЙ В ЭКОНОМИКЕ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1026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628664" y="2842789"/>
            <a:ext cx="7383320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функционирующих научных центров мирового уровня (НЦМУ)</a:t>
            </a:r>
            <a:r>
              <a:rPr lang="ru-RU" sz="15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5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500" baseline="30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648462" y="3237697"/>
            <a:ext cx="7657017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созданных и функционирующих научно-образовательных центров мирового уровня (НОЦ)</a:t>
            </a:r>
            <a:r>
              <a:rPr lang="ru-RU" sz="15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en-US" sz="1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99" y="4928411"/>
            <a:ext cx="299260" cy="29926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6518456" y="4890522"/>
            <a:ext cx="4648628" cy="1915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lvl="0" indent="452438"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НП «Наука и университеты»: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создание и функционирование НОЦ и СУНЦ</a:t>
            </a:r>
            <a:r>
              <a:rPr lang="ru-RU" sz="1400" baseline="30000" dirty="0">
                <a:cs typeface="Times New Roman" panose="02020603050405020304" pitchFamily="18" charset="0"/>
              </a:rPr>
              <a:t>18</a:t>
            </a:r>
            <a:r>
              <a:rPr lang="ru-RU" sz="1400" dirty="0">
                <a:cs typeface="Times New Roman" panose="02020603050405020304" pitchFamily="18" charset="0"/>
              </a:rPr>
              <a:t>;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поддержка и развитие НЦМУ;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создание и развитие селекционных центров;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реализация ФНТП генетических технологий</a:t>
            </a:r>
            <a:r>
              <a:rPr lang="ru-RU" sz="1400" baseline="30000" dirty="0">
                <a:cs typeface="Times New Roman" panose="02020603050405020304" pitchFamily="18" charset="0"/>
              </a:rPr>
              <a:t>19</a:t>
            </a:r>
            <a:r>
              <a:rPr lang="ru-RU" sz="1400" dirty="0">
                <a:cs typeface="Times New Roman" panose="02020603050405020304" pitchFamily="18" charset="0"/>
              </a:rPr>
              <a:t> </a:t>
            </a:r>
            <a:br>
              <a:rPr lang="ru-RU" sz="1400" dirty="0">
                <a:cs typeface="Times New Roman" panose="02020603050405020304" pitchFamily="18" charset="0"/>
              </a:rPr>
            </a:br>
            <a:r>
              <a:rPr lang="ru-RU" sz="1400" dirty="0">
                <a:cs typeface="Times New Roman" panose="02020603050405020304" pitchFamily="18" charset="0"/>
              </a:rPr>
              <a:t>и синхротронных исследований</a:t>
            </a:r>
            <a:r>
              <a:rPr lang="ru-RU" sz="1400" baseline="30000" dirty="0">
                <a:cs typeface="Times New Roman" panose="02020603050405020304" pitchFamily="18" charset="0"/>
              </a:rPr>
              <a:t>20</a:t>
            </a:r>
            <a:r>
              <a:rPr lang="ru-RU" sz="1400" dirty="0">
                <a:cs typeface="Times New Roman" panose="02020603050405020304" pitchFamily="18" charset="0"/>
              </a:rPr>
              <a:t>;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создание и развитие региональных математических центров;</a:t>
            </a:r>
          </a:p>
          <a:p>
            <a:pPr marL="622300" lvl="0" indent="-169863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создание и развитие центров трансфера технологий</a:t>
            </a:r>
            <a:r>
              <a:rPr lang="ru-RU" sz="1400" baseline="30000" dirty="0">
                <a:cs typeface="Times New Roman" panose="02020603050405020304" pitchFamily="18" charset="0"/>
              </a:rPr>
              <a:t>21</a:t>
            </a:r>
            <a:r>
              <a:rPr lang="ru-RU" sz="1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2167" y="4840545"/>
            <a:ext cx="4680854" cy="4653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Обеспечение реализации  комплексных программ поддержки прикладных научных исследований</a:t>
            </a:r>
            <a:r>
              <a:rPr lang="ru-RU" sz="14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15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1802" y="5390120"/>
            <a:ext cx="4648118" cy="2718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>
              <a:lnSpc>
                <a:spcPts val="1400"/>
              </a:lnSpc>
              <a:tabLst>
                <a:tab pos="447675" algn="l"/>
              </a:tabLst>
            </a:pP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наукоградов</a:t>
            </a:r>
            <a:r>
              <a:rPr lang="ru-RU" sz="14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16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РФ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1802" y="5748268"/>
            <a:ext cx="4620098" cy="4610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Реализация международного научно-технологического взаимодействия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1802" y="6297410"/>
            <a:ext cx="4696066" cy="2743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цифровых платформ</a:t>
            </a:r>
            <a:r>
              <a:rPr lang="ru-RU" sz="14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17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для участников НТР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1584325" y="4836851"/>
            <a:ext cx="107477" cy="17349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99" y="4915401"/>
            <a:ext cx="299260" cy="29926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69" y="5374933"/>
            <a:ext cx="299260" cy="299260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39" y="5825934"/>
            <a:ext cx="299260" cy="299260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7321" y="5875269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118" name="Рисунок 117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5071495"/>
            <a:ext cx="772870" cy="7728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7" y="2796675"/>
            <a:ext cx="377402" cy="37740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0" y="3276623"/>
            <a:ext cx="385504" cy="365878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10034335" y="2753570"/>
            <a:ext cx="990525" cy="4446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7</a:t>
            </a:r>
            <a:endParaRPr lang="ru-RU" sz="1600" dirty="0">
              <a:solidFill>
                <a:schemeClr val="accent5">
                  <a:lumMod val="7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0053964" y="3267511"/>
            <a:ext cx="990525" cy="4446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1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5</a:t>
            </a:r>
            <a:endParaRPr lang="ru-RU" sz="1600" dirty="0">
              <a:solidFill>
                <a:schemeClr val="accent5">
                  <a:lumMod val="7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B8A4465-34A2-4A38-B64D-3506A7A7FF5C}"/>
              </a:ext>
            </a:extLst>
          </p:cNvPr>
          <p:cNvGrpSpPr/>
          <p:nvPr/>
        </p:nvGrpSpPr>
        <p:grpSpPr>
          <a:xfrm>
            <a:off x="975732" y="4285583"/>
            <a:ext cx="10068757" cy="528350"/>
            <a:chOff x="975732" y="3743692"/>
            <a:chExt cx="10068757" cy="528350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648462" y="3743692"/>
              <a:ext cx="7438388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1700"/>
                </a:lnSpc>
                <a:spcAft>
                  <a:spcPts val="600"/>
                </a:spcAft>
              </a:pP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Доля статей в соавторстве с иностранными учеными в общем числе публикаций российских авторов</a:t>
              </a:r>
              <a:r>
                <a:rPr lang="en-US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%</a:t>
              </a:r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32" y="3776648"/>
              <a:ext cx="436292" cy="436292"/>
            </a:xfrm>
            <a:prstGeom prst="rect">
              <a:avLst/>
            </a:prstGeom>
          </p:spPr>
        </p:pic>
        <p:sp>
          <p:nvSpPr>
            <p:cNvPr id="86" name="Прямоугольник 85"/>
            <p:cNvSpPr/>
            <p:nvPr/>
          </p:nvSpPr>
          <p:spPr>
            <a:xfrm>
              <a:off x="10053964" y="3765615"/>
              <a:ext cx="990525" cy="44464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30,06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3176B27-595D-4EA8-B577-BB868910D75A}"/>
              </a:ext>
            </a:extLst>
          </p:cNvPr>
          <p:cNvGrpSpPr/>
          <p:nvPr/>
        </p:nvGrpSpPr>
        <p:grpSpPr>
          <a:xfrm>
            <a:off x="1005854" y="1699426"/>
            <a:ext cx="10256487" cy="528350"/>
            <a:chOff x="1021144" y="2334515"/>
            <a:chExt cx="10256487" cy="528350"/>
          </a:xfrm>
        </p:grpSpPr>
        <p:pic>
          <p:nvPicPr>
            <p:cNvPr id="145" name="Рисунок 144"/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144" y="2373154"/>
              <a:ext cx="338745" cy="33874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686C9DE-92AF-4695-ADAA-F66CA5BE4115}"/>
                </a:ext>
              </a:extLst>
            </p:cNvPr>
            <p:cNvSpPr txBox="1"/>
            <p:nvPr/>
          </p:nvSpPr>
          <p:spPr>
            <a:xfrm>
              <a:off x="1643954" y="2334515"/>
              <a:ext cx="8430966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spcAft>
                  <a:spcPts val="600"/>
                </a:spcAft>
                <a:defRPr sz="14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ts val="1700"/>
                </a:lnSpc>
              </a:pPr>
              <a:r>
                <a:rPr lang="ru-RU" sz="1500" dirty="0" smtClean="0"/>
                <a:t>Количество </a:t>
              </a:r>
              <a:r>
                <a:rPr lang="ru-RU" sz="1500" dirty="0"/>
                <a:t>созданных отечественных технологий с использованием результатов исследований и разработок, востребованных реальным сектором экономики и отраслями социальной сферы, </a:t>
              </a:r>
              <a:r>
                <a:rPr lang="ru-RU" sz="1500" dirty="0"/>
                <a:t>ед. 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6CA5960B-5435-4D6E-896C-751E590D4220}"/>
                </a:ext>
              </a:extLst>
            </p:cNvPr>
            <p:cNvSpPr txBox="1"/>
            <p:nvPr/>
          </p:nvSpPr>
          <p:spPr>
            <a:xfrm>
              <a:off x="9812143" y="2394711"/>
              <a:ext cx="1465488" cy="33855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600" b="1">
                  <a:solidFill>
                    <a:schemeClr val="accent5">
                      <a:lumMod val="75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ts val="1700"/>
                </a:lnSpc>
              </a:pPr>
              <a:r>
                <a:rPr lang="ru-RU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199 400</a:t>
              </a:r>
            </a:p>
          </p:txBody>
        </p:sp>
      </p:grpSp>
      <p:sp>
        <p:nvSpPr>
          <p:cNvPr id="69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7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9" y="6297410"/>
            <a:ext cx="299260" cy="299260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6387868" y="4879093"/>
            <a:ext cx="130588" cy="19270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42" y="4944944"/>
            <a:ext cx="299260" cy="29926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F6C674F-7493-450D-85D7-42BE9BF95B7F}"/>
              </a:ext>
            </a:extLst>
          </p:cNvPr>
          <p:cNvGrpSpPr/>
          <p:nvPr/>
        </p:nvGrpSpPr>
        <p:grpSpPr>
          <a:xfrm>
            <a:off x="1061493" y="3729656"/>
            <a:ext cx="9972708" cy="528350"/>
            <a:chOff x="1061493" y="4240594"/>
            <a:chExt cx="9972708" cy="528350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1628664" y="4240594"/>
              <a:ext cx="7768000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  <a:spcAft>
                  <a:spcPts val="600"/>
                </a:spcAft>
              </a:pP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Количество созданных селекционно-семенных</a:t>
              </a:r>
              <a:r>
                <a:rPr lang="ru-RU" sz="1500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и селекционно-племенных</a:t>
              </a:r>
              <a:r>
                <a:rPr lang="ru-RU" sz="1500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14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центров (нарастающим итогом), не менее, ед.</a:t>
              </a:r>
              <a:endParaRPr lang="ru-RU" sz="1500" baseline="30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0043676" y="4315951"/>
              <a:ext cx="990525" cy="44464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35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150" name="Рисунок 149"/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3" y="4388021"/>
              <a:ext cx="283404" cy="283404"/>
            </a:xfrm>
            <a:prstGeom prst="rect">
              <a:avLst/>
            </a:prstGeom>
          </p:spPr>
        </p:pic>
      </p:grpSp>
      <p:sp>
        <p:nvSpPr>
          <p:cNvPr id="154" name="Пятиугольник 153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5" name="Рисунок 154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8" y="1295524"/>
            <a:ext cx="369332" cy="36933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B5F4870B-DF8D-41FE-A71F-0D0D15B64A8A}"/>
              </a:ext>
            </a:extLst>
          </p:cNvPr>
          <p:cNvGrpSpPr/>
          <p:nvPr/>
        </p:nvGrpSpPr>
        <p:grpSpPr>
          <a:xfrm>
            <a:off x="1015244" y="2215606"/>
            <a:ext cx="10013526" cy="528350"/>
            <a:chOff x="1015244" y="1714536"/>
            <a:chExt cx="10013526" cy="528350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44" y="1782068"/>
              <a:ext cx="332699" cy="332699"/>
            </a:xfrm>
            <a:prstGeom prst="rect">
              <a:avLst/>
            </a:prstGeom>
          </p:spPr>
        </p:pic>
        <p:sp>
          <p:nvSpPr>
            <p:cNvPr id="62" name="Прямоугольник 61"/>
            <p:cNvSpPr/>
            <p:nvPr/>
          </p:nvSpPr>
          <p:spPr>
            <a:xfrm>
              <a:off x="10038245" y="1757034"/>
              <a:ext cx="990525" cy="444641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8 20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0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xmlns="" id="{C3C23BDE-EF99-44D3-AC4F-5892FCF1AAD8}"/>
                </a:ext>
              </a:extLst>
            </p:cNvPr>
            <p:cNvSpPr/>
            <p:nvPr/>
          </p:nvSpPr>
          <p:spPr>
            <a:xfrm>
              <a:off x="1607599" y="1714536"/>
              <a:ext cx="8981494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1700"/>
                </a:lnSpc>
                <a:spcAft>
                  <a:spcPts val="600"/>
                </a:spcAft>
              </a:pP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Количество патентов</a:t>
              </a:r>
              <a:r>
                <a:rPr lang="ru-RU" sz="1500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(изобретения, полезные модели, промышленные образцы)</a:t>
              </a:r>
              <a:r>
                <a:rPr lang="en-US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в отношении которых зарегистрированы распоряжения исключительным правом</a:t>
              </a:r>
              <a:r>
                <a:rPr lang="ru-RU" sz="1500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ru-RU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по договору, </a:t>
              </a:r>
              <a:r>
                <a:rPr lang="en-US" sz="15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ед</a:t>
              </a:r>
              <a:r>
                <a:rPr lang="en-US" sz="15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15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0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01147B8B-E140-40EC-A810-5C0320B0C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422" y="3181971"/>
            <a:ext cx="4733485" cy="3157197"/>
          </a:xfrm>
          <a:prstGeom prst="rect">
            <a:avLst/>
          </a:prstGeom>
        </p:spPr>
      </p:pic>
      <p:sp>
        <p:nvSpPr>
          <p:cNvPr id="90" name="Равнобедренный треугольник 89"/>
          <p:cNvSpPr/>
          <p:nvPr/>
        </p:nvSpPr>
        <p:spPr>
          <a:xfrm>
            <a:off x="5144830" y="2182886"/>
            <a:ext cx="4856928" cy="43579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918134" y="2640470"/>
            <a:ext cx="10692337" cy="581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935822" y="3335227"/>
            <a:ext cx="10674649" cy="58199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935822" y="1945641"/>
            <a:ext cx="10674649" cy="58199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32366" y="2606561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37893" y="1897746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1163219" y="1977784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1172918" y="2676250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11182877" y="3375301"/>
            <a:ext cx="91241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556305" y="1893603"/>
            <a:ext cx="0" cy="2086942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719145" y="3330952"/>
            <a:ext cx="649594" cy="64959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8" y="13886"/>
            <a:ext cx="7011775" cy="96611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87125" y="4296695"/>
            <a:ext cx="6926939" cy="307777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/>
            <a:r>
              <a:rPr lang="ru-RU" sz="1400" b="1" dirty="0">
                <a:solidFill>
                  <a:srgbClr val="002060"/>
                </a:solidFill>
              </a:rPr>
              <a:t>Поддержка проектов в целях реализации планов мероприятий НТИ;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4537" y="5483900"/>
            <a:ext cx="7495183" cy="307777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/>
            <a:r>
              <a:rPr lang="ru-RU" sz="1400" b="1" dirty="0">
                <a:solidFill>
                  <a:srgbClr val="002060"/>
                </a:solidFill>
              </a:rPr>
              <a:t>Разработка и предоставление сервисов для участников НТИ (АНО «Платформа НТИ») </a:t>
            </a:r>
            <a:r>
              <a:rPr lang="ru-RU" sz="1400" b="1" baseline="30000" dirty="0">
                <a:solidFill>
                  <a:srgbClr val="002060"/>
                </a:solidFill>
              </a:rPr>
              <a:t>24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47627" y="1373815"/>
            <a:ext cx="10931524" cy="4152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974" tIns="32084" rIns="40974" bIns="32084" numCol="1" spcCol="1270" anchor="ctr" anchorCtr="0">
            <a:noAutofit/>
          </a:bodyPr>
          <a:lstStyle/>
          <a:p>
            <a:pPr lvl="0" indent="13446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u="none" strike="noStrike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lvl="0" indent="13446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Задача 2.2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Развитие национальной технологической инициативы</a:t>
            </a:r>
          </a:p>
          <a:p>
            <a:pPr lvl="0" indent="13446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8267" y="5885217"/>
            <a:ext cx="7300590" cy="52322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 indent="-85725"/>
            <a:r>
              <a:rPr lang="ru-RU" sz="1400" b="1" dirty="0">
                <a:solidFill>
                  <a:srgbClr val="002060"/>
                </a:solidFill>
              </a:rPr>
              <a:t>  НП «Наука и университеты»</a:t>
            </a:r>
          </a:p>
          <a:p>
            <a:pPr marL="715963" indent="-174625">
              <a:buFont typeface="Arial" panose="020B0604020202020204" pitchFamily="34" charset="0"/>
              <a:buChar char="•"/>
            </a:pPr>
            <a:r>
              <a:rPr lang="ru-RU" sz="1400" dirty="0"/>
              <a:t>государственная поддержка центров компетенций НТИ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0635" y="736242"/>
            <a:ext cx="9988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223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2.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НАУЧНО-ТЕХНИЧЕСКОЕ И ИНТЕЛЛЕКТУАЛЬНОЕ ОБЕСПЕЧЕНИЕ </a:t>
            </a:r>
          </a:p>
          <a:p>
            <a:pPr marL="84138" font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СТРУКТУРНЫХ ИЗМЕНЕНИЙ В ЭКОНОМИКЕ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611463" y="1973156"/>
            <a:ext cx="7722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созданных центров компетенций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Национальной технологической инициативы (НТИ)</a:t>
            </a:r>
            <a:r>
              <a:rPr lang="ru-RU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(нарастающим итогом), не менее,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Шестиугольник 50"/>
          <p:cNvSpPr/>
          <p:nvPr/>
        </p:nvSpPr>
        <p:spPr>
          <a:xfrm>
            <a:off x="11143835" y="1882523"/>
            <a:ext cx="941501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16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0D4A12E-6861-4135-A142-7A8A5158E73A}"/>
              </a:ext>
            </a:extLst>
          </p:cNvPr>
          <p:cNvSpPr txBox="1"/>
          <p:nvPr/>
        </p:nvSpPr>
        <p:spPr>
          <a:xfrm>
            <a:off x="1611462" y="2651889"/>
            <a:ext cx="970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участников НТИ, реализующих проекты, обеспечивающие преобразование исследований, в продукты и услуги, способствующие достижению лидерства российских компаний (нарастающим итогом),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1026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7" y="3455487"/>
            <a:ext cx="610918" cy="42294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7" y="1936344"/>
            <a:ext cx="771840" cy="58120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7321" y="5546535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4742761"/>
            <a:ext cx="772870" cy="772870"/>
          </a:xfrm>
          <a:prstGeom prst="rect">
            <a:avLst/>
          </a:prstGeom>
        </p:spPr>
      </p:pic>
      <p:sp>
        <p:nvSpPr>
          <p:cNvPr id="55" name="Шестиугольник 54"/>
          <p:cNvSpPr/>
          <p:nvPr/>
        </p:nvSpPr>
        <p:spPr>
          <a:xfrm>
            <a:off x="11212292" y="2590544"/>
            <a:ext cx="873044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979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4537" y="4690329"/>
            <a:ext cx="7304320" cy="307777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7675" lvl="0"/>
            <a:r>
              <a:rPr lang="ru-RU" sz="1400" b="1" dirty="0">
                <a:solidFill>
                  <a:srgbClr val="002060"/>
                </a:solidFill>
              </a:rPr>
              <a:t>Организация и проведение технологических конкурсов НТИ;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202DEE5-950F-4958-A6B4-0664B3628C4C}"/>
              </a:ext>
            </a:extLst>
          </p:cNvPr>
          <p:cNvSpPr txBox="1"/>
          <p:nvPr/>
        </p:nvSpPr>
        <p:spPr>
          <a:xfrm>
            <a:off x="1694537" y="5082433"/>
            <a:ext cx="7304320" cy="307777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9263" lvl="0" indent="-1588"/>
            <a:r>
              <a:rPr lang="ru-RU" sz="1400" b="1" dirty="0">
                <a:solidFill>
                  <a:srgbClr val="002060"/>
                </a:solidFill>
              </a:rPr>
              <a:t>Сопровождение деятельности Университета НТИ</a:t>
            </a:r>
            <a:r>
              <a:rPr lang="ru-RU" sz="1400" b="1" baseline="30000" dirty="0">
                <a:solidFill>
                  <a:srgbClr val="002060"/>
                </a:solidFill>
              </a:rPr>
              <a:t>23</a:t>
            </a:r>
            <a:r>
              <a:rPr lang="ru-RU" sz="1400" b="1" dirty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84325" y="4296694"/>
            <a:ext cx="113942" cy="211174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99" y="4297997"/>
            <a:ext cx="299260" cy="29926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ADB103-BAE1-4E75-8E72-502168FA7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75" y="4706355"/>
            <a:ext cx="299260" cy="2992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2C8F25AF-30CC-4C97-8E85-5798D3594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18" y="5488366"/>
            <a:ext cx="299260" cy="2992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A67E92DE-244F-47C8-A682-27227C083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78" y="5920990"/>
            <a:ext cx="299260" cy="29926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097B3B2-BA16-4E7D-AC01-2AAAE4580909}"/>
              </a:ext>
            </a:extLst>
          </p:cNvPr>
          <p:cNvSpPr txBox="1"/>
          <p:nvPr/>
        </p:nvSpPr>
        <p:spPr>
          <a:xfrm>
            <a:off x="1611463" y="3461979"/>
            <a:ext cx="7730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поддержанных проектов малых предприятий в интересах НТИ, ед.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xmlns="" id="{4841B705-312B-4BE5-BEBC-E8455EA96260}"/>
              </a:ext>
            </a:extLst>
          </p:cNvPr>
          <p:cNvSpPr/>
          <p:nvPr/>
        </p:nvSpPr>
        <p:spPr>
          <a:xfrm>
            <a:off x="10774947" y="3295687"/>
            <a:ext cx="1728278" cy="664802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110</a:t>
            </a:r>
          </a:p>
        </p:txBody>
      </p:sp>
      <p:sp>
        <p:nvSpPr>
          <p:cNvPr id="66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8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sp>
        <p:nvSpPr>
          <p:cNvPr id="74" name="Пятиугольник 73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2" y="1389653"/>
            <a:ext cx="369332" cy="369332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4" y="2688140"/>
            <a:ext cx="428074" cy="428074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2C8F25AF-30CC-4C97-8E85-5798D3594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75" y="5084576"/>
            <a:ext cx="299260" cy="2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0B2DB8F-14EB-475E-8BD1-11E7E7F5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14"/>
          <a:stretch/>
        </p:blipFill>
        <p:spPr>
          <a:xfrm flipH="1">
            <a:off x="8028617" y="1873246"/>
            <a:ext cx="4120369" cy="420263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6"/>
          <a:stretch/>
        </p:blipFill>
        <p:spPr>
          <a:xfrm>
            <a:off x="-41528" y="0"/>
            <a:ext cx="6353428" cy="6858000"/>
          </a:xfrm>
          <a:prstGeom prst="rect">
            <a:avLst/>
          </a:prstGeom>
        </p:spPr>
      </p:pic>
      <p:sp>
        <p:nvSpPr>
          <p:cNvPr id="96" name="Прямоугольник 95"/>
          <p:cNvSpPr/>
          <p:nvPr/>
        </p:nvSpPr>
        <p:spPr>
          <a:xfrm>
            <a:off x="1138921" y="3755675"/>
            <a:ext cx="9014382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7" name="Прямоугольник 96"/>
          <p:cNvSpPr/>
          <p:nvPr/>
        </p:nvSpPr>
        <p:spPr>
          <a:xfrm>
            <a:off x="1138921" y="2246495"/>
            <a:ext cx="9014382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8" name="Прямоугольник 97"/>
          <p:cNvSpPr/>
          <p:nvPr/>
        </p:nvSpPr>
        <p:spPr>
          <a:xfrm>
            <a:off x="1138921" y="2747822"/>
            <a:ext cx="9014382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9" name="Прямоугольник 98"/>
          <p:cNvSpPr/>
          <p:nvPr/>
        </p:nvSpPr>
        <p:spPr>
          <a:xfrm>
            <a:off x="1138921" y="3249984"/>
            <a:ext cx="9014382" cy="4782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0" name="Прямоугольник 99"/>
          <p:cNvSpPr/>
          <p:nvPr/>
        </p:nvSpPr>
        <p:spPr>
          <a:xfrm>
            <a:off x="1138921" y="1738065"/>
            <a:ext cx="9014382" cy="478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577456" y="2740183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577456" y="169658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582150" y="2218434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582150" y="3240872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598932" y="3795598"/>
            <a:ext cx="78416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1602904" y="1768154"/>
            <a:ext cx="0" cy="2521882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Овал 108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2740182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16965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5294" y="2218433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0600" y="3750587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84B3E524-F9EB-4119-992C-B64D24658C7B}"/>
              </a:ext>
            </a:extLst>
          </p:cNvPr>
          <p:cNvSpPr/>
          <p:nvPr/>
        </p:nvSpPr>
        <p:spPr>
          <a:xfrm>
            <a:off x="935294" y="3240871"/>
            <a:ext cx="494438" cy="4944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50636" y="712796"/>
            <a:ext cx="9557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font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3.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ЭФФЕКТИВНАЯ ОРГАНИЗАЦИЯ И ТЕХНОЛОГИЧЕСКОЕ ОБНОВЛЕНИЕ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НАУЧНОЙ, НАУЧНО-ТЕХНИЧЕСКОЙ И ИННОВАЦИОННОЙ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8100" y="1335019"/>
            <a:ext cx="10919977" cy="3739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090" tIns="40660" rIns="52090" bIns="40660" numCol="1" spcCol="1270" anchor="ctr" anchorCtr="0">
            <a:noAutofit/>
          </a:bodyPr>
          <a:lstStyle/>
          <a:p>
            <a:pPr lvl="0" indent="1344613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u="none" strike="noStrike" kern="1200" dirty="0"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lvl="0" indent="1344613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u="none" strike="noStrike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Задача 3.1 </a:t>
            </a:r>
            <a:r>
              <a:rPr lang="ru-RU" sz="1600" b="1" u="none" strike="noStrike" kern="120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Обеспечение доступности инфраструктуры и информации</a:t>
            </a:r>
          </a:p>
          <a:p>
            <a:pPr lvl="0" indent="1344613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3D1D51-4AA4-457E-8834-01C55E8A9E94}"/>
              </a:ext>
            </a:extLst>
          </p:cNvPr>
          <p:cNvSpPr txBox="1"/>
          <p:nvPr/>
        </p:nvSpPr>
        <p:spPr>
          <a:xfrm>
            <a:off x="4434980" y="4602167"/>
            <a:ext cx="5581855" cy="2101794"/>
          </a:xfrm>
          <a:prstGeom prst="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НП «Наука и университеты»:</a:t>
            </a: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  <a:p>
            <a:pPr marL="444500" lvl="0" indent="-88900">
              <a:lnSpc>
                <a:spcPts val="1200"/>
              </a:lnSpc>
              <a:spcAft>
                <a:spcPts val="600"/>
              </a:spcAft>
            </a:pP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102649" y="64545"/>
            <a:ext cx="11096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>
              <a:tabLst>
                <a:tab pos="10226675" algn="l"/>
              </a:tabLst>
            </a:pPr>
            <a:r>
              <a:rPr lang="ru-RU" sz="2000" b="1" dirty="0">
                <a:solidFill>
                  <a:srgbClr val="283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и мероприятия реализации целей и задач на 2021 год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5" y="13886"/>
            <a:ext cx="7011775" cy="966111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775326" y="1685503"/>
            <a:ext cx="8362168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крупных проектов класса «мегасайенс»</a:t>
            </a:r>
            <a:r>
              <a:rPr lang="ru-RU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реализуемых на территории РФ </a:t>
            </a:r>
            <a:b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(нарастающим итогом)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771412" y="2748088"/>
            <a:ext cx="8043088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Коэффициент загрузки центров коллективного пользования (ЦКП)</a:t>
            </a:r>
            <a:r>
              <a:rPr lang="ru-RU" sz="1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научным оборудованием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%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48" y="4766172"/>
            <a:ext cx="299260" cy="29926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47321" y="5767515"/>
            <a:ext cx="1508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cs typeface="Arial" panose="020B0604020202020204" pitchFamily="34" charset="0"/>
              </a:rPr>
              <a:t>Мероприятия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4963741"/>
            <a:ext cx="772870" cy="77287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38" y="2758653"/>
            <a:ext cx="436292" cy="429168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1" y="3810480"/>
            <a:ext cx="365878" cy="365878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1" y="1755978"/>
            <a:ext cx="377402" cy="377402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9483322" y="1715712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CFD79A2-52EA-4689-BE14-2A7F3DB9EFAE}"/>
              </a:ext>
            </a:extLst>
          </p:cNvPr>
          <p:cNvGrpSpPr/>
          <p:nvPr/>
        </p:nvGrpSpPr>
        <p:grpSpPr>
          <a:xfrm>
            <a:off x="1008626" y="3225986"/>
            <a:ext cx="9464952" cy="505523"/>
            <a:chOff x="1008626" y="2209677"/>
            <a:chExt cx="9464952" cy="505523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1775348" y="2209677"/>
              <a:ext cx="7746806" cy="505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600"/>
                </a:spcAft>
              </a:pPr>
              <a:r>
                <a:rPr lang="ru-RU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Количество баз данных, подписка на которые обеспечивается за счет средств федерального бюджета</a:t>
              </a:r>
              <a:r>
                <a: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ед</a:t>
              </a:r>
              <a:r>
                <a: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16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26" y="2296437"/>
              <a:ext cx="338385" cy="333933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9483053" y="2242091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30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9483322" y="2764752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81,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E5891AA7-44DA-4801-9924-44A32313720F}"/>
              </a:ext>
            </a:extLst>
          </p:cNvPr>
          <p:cNvSpPr/>
          <p:nvPr/>
        </p:nvSpPr>
        <p:spPr>
          <a:xfrm>
            <a:off x="1771413" y="3759957"/>
            <a:ext cx="7391366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переданных в Национальную электронную библиотеку (НЭБ)</a:t>
            </a:r>
            <a:r>
              <a:rPr lang="ru-RU" sz="160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документов и сведений, тыс. ед.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D03E1B09-3305-40D4-A377-4761FA2AA837}"/>
              </a:ext>
            </a:extLst>
          </p:cNvPr>
          <p:cNvSpPr/>
          <p:nvPr/>
        </p:nvSpPr>
        <p:spPr>
          <a:xfrm>
            <a:off x="9495753" y="3820551"/>
            <a:ext cx="990525" cy="4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53D1D51-4AA4-457E-8834-01C55E8A9E94}"/>
              </a:ext>
            </a:extLst>
          </p:cNvPr>
          <p:cNvSpPr txBox="1"/>
          <p:nvPr/>
        </p:nvSpPr>
        <p:spPr>
          <a:xfrm>
            <a:off x="1560902" y="4587032"/>
            <a:ext cx="2858697" cy="669414"/>
          </a:xfrm>
          <a:prstGeom prst="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355600" lvl="0">
              <a:lnSpc>
                <a:spcPts val="1500"/>
              </a:lnSpc>
              <a:spcAft>
                <a:spcPts val="600"/>
              </a:spcAft>
              <a:tabLst>
                <a:tab pos="355600" algn="l"/>
              </a:tabLst>
            </a:pPr>
            <a:r>
              <a:rPr lang="ru-RU" sz="1400" b="1" dirty="0">
                <a:solidFill>
                  <a:srgbClr val="002060"/>
                </a:solidFill>
              </a:rPr>
              <a:t>Развитие инфраструктуры научной, научно-технической деятельности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(ЦКП и УНУ)</a:t>
            </a:r>
            <a:r>
              <a:rPr lang="ru-RU" sz="1400" b="1" baseline="30000" dirty="0">
                <a:solidFill>
                  <a:srgbClr val="002060"/>
                </a:solidFill>
              </a:rPr>
              <a:t>29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53D1D51-4AA4-457E-8834-01C55E8A9E94}"/>
              </a:ext>
            </a:extLst>
          </p:cNvPr>
          <p:cNvSpPr txBox="1"/>
          <p:nvPr/>
        </p:nvSpPr>
        <p:spPr>
          <a:xfrm>
            <a:off x="1560902" y="5400076"/>
            <a:ext cx="2858697" cy="669414"/>
          </a:xfrm>
          <a:prstGeom prst="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355600" lvl="0">
              <a:lnSpc>
                <a:spcPts val="1500"/>
              </a:lnSpc>
              <a:spcAft>
                <a:spcPts val="600"/>
              </a:spcAft>
              <a:tabLst>
                <a:tab pos="355600" algn="l"/>
              </a:tabLst>
            </a:pPr>
            <a:r>
              <a:rPr lang="ru-RU" sz="1400" b="1" dirty="0">
                <a:solidFill>
                  <a:srgbClr val="002060"/>
                </a:solidFill>
              </a:rPr>
              <a:t>Реализация международных обязательств РФ в научной сфере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2E30F40-6831-4BB0-8B0A-2368D47C1080}"/>
              </a:ext>
            </a:extLst>
          </p:cNvPr>
          <p:cNvSpPr txBox="1"/>
          <p:nvPr/>
        </p:nvSpPr>
        <p:spPr>
          <a:xfrm>
            <a:off x="1560902" y="6226907"/>
            <a:ext cx="2858697" cy="477054"/>
          </a:xfrm>
          <a:prstGeom prst="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bg1"/>
              </a:gs>
            </a:gsLst>
            <a:lin ang="108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355600" lvl="0">
              <a:lnSpc>
                <a:spcPts val="1500"/>
              </a:lnSpc>
              <a:spcAft>
                <a:spcPts val="600"/>
              </a:spcAft>
              <a:tabLst>
                <a:tab pos="442913" algn="l"/>
              </a:tabLst>
            </a:pPr>
            <a:r>
              <a:rPr lang="ru-RU" sz="1400" b="1" dirty="0">
                <a:solidFill>
                  <a:srgbClr val="002060"/>
                </a:solidFill>
              </a:rPr>
              <a:t>Наполнение НЭБ материалами</a:t>
            </a:r>
          </a:p>
        </p:txBody>
      </p:sp>
      <p:sp>
        <p:nvSpPr>
          <p:cNvPr id="57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515514" y="6382919"/>
            <a:ext cx="324000" cy="329482"/>
          </a:xfrm>
          <a:noFill/>
          <a:ln w="28575">
            <a:solidFill>
              <a:srgbClr val="22367B"/>
            </a:solidFill>
          </a:ln>
        </p:spPr>
        <p:txBody>
          <a:bodyPr/>
          <a:lstStyle/>
          <a:p>
            <a:pPr algn="ctr"/>
            <a:fld id="{37BF0BC0-D21E-4046-B46A-06CB73E4B33A}" type="slidenum">
              <a:rPr lang="ru-RU" altLang="ru-RU" sz="1050" b="1" smtClean="0">
                <a:solidFill>
                  <a:srgbClr val="002060"/>
                </a:solidFill>
              </a:rPr>
              <a:pPr algn="ctr"/>
              <a:t>9</a:t>
            </a:fld>
            <a:endParaRPr lang="ru-RU" altLang="ru-RU" sz="1050" b="1" dirty="0">
              <a:solidFill>
                <a:srgbClr val="002060"/>
              </a:solidFill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A7D45121-E9C0-4708-9639-175C6C411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0647" y="194480"/>
            <a:ext cx="1014603" cy="121257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2" y="1322418"/>
            <a:ext cx="369332" cy="369332"/>
          </a:xfrm>
          <a:prstGeom prst="rect">
            <a:avLst/>
          </a:prstGeom>
        </p:spPr>
      </p:pic>
      <p:sp>
        <p:nvSpPr>
          <p:cNvPr id="94" name="Пятиугольник 93"/>
          <p:cNvSpPr/>
          <p:nvPr/>
        </p:nvSpPr>
        <p:spPr>
          <a:xfrm>
            <a:off x="-41528" y="812991"/>
            <a:ext cx="536828" cy="36062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5" y="842173"/>
            <a:ext cx="308579" cy="30857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AE1B263-E764-4174-B2BA-0CFACF6D32FA}"/>
              </a:ext>
            </a:extLst>
          </p:cNvPr>
          <p:cNvGrpSpPr/>
          <p:nvPr/>
        </p:nvGrpSpPr>
        <p:grpSpPr>
          <a:xfrm>
            <a:off x="996441" y="2226422"/>
            <a:ext cx="9500668" cy="505523"/>
            <a:chOff x="996441" y="3236598"/>
            <a:chExt cx="9500668" cy="50552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1761713" y="3236598"/>
              <a:ext cx="7703978" cy="505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600"/>
                </a:spcAft>
              </a:pPr>
              <a:r>
                <a:rPr lang="ru-RU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Доля научных публикаций российских исследователей, индексируемых в международных системах научного цитирования</a:t>
              </a:r>
              <a:r>
                <a:rPr lang="ru-RU" sz="1600" baseline="30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26</a:t>
              </a:r>
              <a:r>
                <a:rPr lang="en-US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16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9506584" y="3276662"/>
              <a:ext cx="990525" cy="444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46,3</a:t>
              </a:r>
              <a:endParaRPr lang="ru-RU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441" y="3324005"/>
              <a:ext cx="357516" cy="357516"/>
            </a:xfrm>
            <a:prstGeom prst="rect">
              <a:avLst/>
            </a:prstGeom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48" y="4685977"/>
            <a:ext cx="299260" cy="29926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A82826C9-0BE1-4BDE-8B1B-C3F285349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48" y="5467360"/>
            <a:ext cx="299260" cy="29926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A82826C9-0BE1-4BDE-8B1B-C3F285349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48" y="6255917"/>
            <a:ext cx="299260" cy="29926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A82826C9-0BE1-4BDE-8B1B-C3F285349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9" y="4685977"/>
            <a:ext cx="299260" cy="299260"/>
          </a:xfrm>
          <a:prstGeom prst="rect">
            <a:avLst/>
          </a:prstGeom>
        </p:spPr>
      </p:pic>
      <p:sp>
        <p:nvSpPr>
          <p:cNvPr id="119" name="Прямоугольник 118"/>
          <p:cNvSpPr/>
          <p:nvPr/>
        </p:nvSpPr>
        <p:spPr>
          <a:xfrm>
            <a:off x="4364964" y="4587032"/>
            <a:ext cx="113942" cy="21313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1481234" y="4581048"/>
            <a:ext cx="113942" cy="21313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xmlns="" id="{E653670D-F627-45CB-8C72-D94C15FDF2B1}"/>
              </a:ext>
            </a:extLst>
          </p:cNvPr>
          <p:cNvSpPr/>
          <p:nvPr/>
        </p:nvSpPr>
        <p:spPr>
          <a:xfrm>
            <a:off x="8411197" y="4532739"/>
            <a:ext cx="3134235" cy="23145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928177D-E815-4641-8533-48BD56E6BD92}"/>
              </a:ext>
            </a:extLst>
          </p:cNvPr>
          <p:cNvSpPr txBox="1"/>
          <p:nvPr/>
        </p:nvSpPr>
        <p:spPr>
          <a:xfrm>
            <a:off x="4402254" y="4806495"/>
            <a:ext cx="6697228" cy="1905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поддержка кооперации вузов и организаций создающих</a:t>
            </a:r>
            <a:br>
              <a:rPr lang="ru-RU" sz="1200" dirty="0"/>
            </a:br>
            <a:r>
              <a:rPr lang="ru-RU" sz="1200" dirty="0"/>
              <a:t>высокотехнологичное производство</a:t>
            </a:r>
            <a:r>
              <a:rPr lang="ru-RU" sz="1200" baseline="30000" dirty="0"/>
              <a:t>30</a:t>
            </a:r>
            <a:r>
              <a:rPr lang="ru-RU" sz="1200" dirty="0"/>
              <a:t>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доступ к электронным информационным зарубежным ресурсам научной информации;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создание и развитие уникальных научных установок класса «</a:t>
            </a:r>
            <a:r>
              <a:rPr lang="ru-RU" sz="1200" dirty="0" err="1"/>
              <a:t>мегасайенс</a:t>
            </a:r>
            <a:r>
              <a:rPr lang="ru-RU" sz="1200" dirty="0"/>
              <a:t>» 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обновление приборной базы ведущих </a:t>
            </a:r>
            <a:r>
              <a:rPr lang="ru-RU" sz="1200" dirty="0" smtClean="0"/>
              <a:t>организаций;</a:t>
            </a:r>
            <a:endParaRPr lang="ru-RU" sz="1200" dirty="0"/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обновление научно-исследовательского флота;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 обеспечение доступа к объектам инновационной инфраструктуры;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развитие национальной исследовательской компьютерной сети нового поколения</a:t>
            </a:r>
            <a:r>
              <a:rPr lang="ru-RU" sz="1200" baseline="30000" dirty="0"/>
              <a:t>31</a:t>
            </a:r>
            <a:r>
              <a:rPr lang="ru-RU" sz="1200" dirty="0"/>
              <a:t>;</a:t>
            </a:r>
          </a:p>
          <a:p>
            <a:pPr marL="533400" indent="-177800">
              <a:lnSpc>
                <a:spcPts val="1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введение в </a:t>
            </a:r>
            <a:r>
              <a:rPr lang="ru-RU" sz="1200" dirty="0"/>
              <a:t>эксплуатацию единой </a:t>
            </a:r>
            <a:r>
              <a:rPr lang="ru-RU" sz="1200" dirty="0"/>
              <a:t>цифровой платформы научного взаимодействия</a:t>
            </a:r>
            <a:r>
              <a:rPr lang="ru-RU" sz="1200" baseline="30000" dirty="0"/>
              <a:t>32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362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7948</TotalTime>
  <Words>1280</Words>
  <Application>Microsoft Office PowerPoint</Application>
  <PresentationFormat>Широкоэкранный</PresentationFormat>
  <Paragraphs>295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Савелий Меленчук</dc:creator>
  <cp:lastModifiedBy>Краснюкова Марина Борисовна</cp:lastModifiedBy>
  <cp:revision>563</cp:revision>
  <cp:lastPrinted>2021-04-22T16:22:04Z</cp:lastPrinted>
  <dcterms:created xsi:type="dcterms:W3CDTF">2019-04-09T11:43:09Z</dcterms:created>
  <dcterms:modified xsi:type="dcterms:W3CDTF">2021-06-17T14:47:23Z</dcterms:modified>
</cp:coreProperties>
</file>