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8" r:id="rId4"/>
    <p:sldId id="257" r:id="rId5"/>
    <p:sldId id="282" r:id="rId6"/>
    <p:sldId id="283" r:id="rId7"/>
    <p:sldId id="270" r:id="rId8"/>
    <p:sldId id="258" r:id="rId9"/>
    <p:sldId id="262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12190413" cy="6859588"/>
  <p:notesSz cx="6858000" cy="9144000"/>
  <p:defaultTextStyle>
    <a:defPPr>
      <a:defRPr lang="ru-RU"/>
    </a:defPPr>
    <a:lvl1pPr marL="0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User5" initials="UU" lastIdx="1" clrIdx="0">
    <p:extLst>
      <p:ext uri="{19B8F6BF-5375-455C-9EA6-DF929625EA0E}">
        <p15:presenceInfo xmlns:p15="http://schemas.microsoft.com/office/powerpoint/2012/main" userId="e18fff0045e850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F79"/>
    <a:srgbClr val="1860C5"/>
    <a:srgbClr val="349AFA"/>
    <a:srgbClr val="2F8FF7"/>
    <a:srgbClr val="183D91"/>
    <a:srgbClr val="8FB1FF"/>
    <a:srgbClr val="AFDAD8"/>
    <a:srgbClr val="5C95E2"/>
    <a:srgbClr val="0043C1"/>
    <a:srgbClr val="034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55" autoAdjust="0"/>
  </p:normalViewPr>
  <p:slideViewPr>
    <p:cSldViewPr>
      <p:cViewPr varScale="1">
        <p:scale>
          <a:sx n="62" d="100"/>
          <a:sy n="62" d="100"/>
        </p:scale>
        <p:origin x="1032" y="9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>
                  <a:lumMod val="95000"/>
                </a:schemeClr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4">
                  <c:v>Категория 4</c:v>
                </c:pt>
                <c:pt idx="15">
                  <c:v>Категория 3</c:v>
                </c:pt>
                <c:pt idx="16">
                  <c:v>Категория 2</c:v>
                </c:pt>
                <c:pt idx="17">
                  <c:v>Категория 1</c:v>
                </c:pt>
              </c:strCache>
            </c:strRef>
          </c:cat>
          <c:val>
            <c:numRef>
              <c:f>Лист1!$B$2:$B$19</c:f>
              <c:numCache>
                <c:formatCode>0.00</c:formatCode>
                <c:ptCount val="18"/>
                <c:pt idx="0">
                  <c:v>86.901057629999997</c:v>
                </c:pt>
                <c:pt idx="1">
                  <c:v>90.540490680000005</c:v>
                </c:pt>
                <c:pt idx="2">
                  <c:v>92.018616410000007</c:v>
                </c:pt>
                <c:pt idx="3">
                  <c:v>92.626617409999994</c:v>
                </c:pt>
                <c:pt idx="4">
                  <c:v>92.753600000000006</c:v>
                </c:pt>
                <c:pt idx="5">
                  <c:v>93.314122249999997</c:v>
                </c:pt>
                <c:pt idx="6">
                  <c:v>95.207640999999995</c:v>
                </c:pt>
                <c:pt idx="7">
                  <c:v>95.264566669999994</c:v>
                </c:pt>
                <c:pt idx="8">
                  <c:v>95.900111240000001</c:v>
                </c:pt>
                <c:pt idx="9">
                  <c:v>96.031833610000007</c:v>
                </c:pt>
                <c:pt idx="10">
                  <c:v>96.110394060000004</c:v>
                </c:pt>
                <c:pt idx="11">
                  <c:v>96.21000076</c:v>
                </c:pt>
                <c:pt idx="12">
                  <c:v>96.426788139999999</c:v>
                </c:pt>
                <c:pt idx="13">
                  <c:v>96.534549999999996</c:v>
                </c:pt>
                <c:pt idx="14">
                  <c:v>96.596100000000007</c:v>
                </c:pt>
                <c:pt idx="15">
                  <c:v>97.742816950000005</c:v>
                </c:pt>
                <c:pt idx="16">
                  <c:v>98.048599999999993</c:v>
                </c:pt>
                <c:pt idx="17">
                  <c:v>98.326599999999999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A-45CC-9DBD-0E365F1A0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76692608"/>
        <c:axId val="176702592"/>
      </c:barChart>
      <c:catAx>
        <c:axId val="176692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702592"/>
        <c:crosses val="autoZero"/>
        <c:auto val="1"/>
        <c:lblAlgn val="ctr"/>
        <c:lblOffset val="100"/>
        <c:noMultiLvlLbl val="0"/>
      </c:catAx>
      <c:valAx>
        <c:axId val="176702592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7669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9052089116943521"/>
          <c:w val="0.78606735537120531"/>
          <c:h val="0.67763864967911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30793417734546658"/>
                  <c:y val="-0.179221640458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16652531399170253"/>
                  <c:y val="-0.18720081679451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0.10378889292600998"/>
                  <c:y val="1.4880728877486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8.4042842003939286E-2"/>
                  <c:y val="4.09060000993087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8.5373088101872038E-2"/>
                  <c:y val="9.94171557215627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95-100</c:v>
                </c:pt>
                <c:pt idx="1">
                  <c:v>90-95</c:v>
                </c:pt>
                <c:pt idx="2">
                  <c:v>85-90</c:v>
                </c:pt>
                <c:pt idx="3">
                  <c:v>80-85</c:v>
                </c:pt>
                <c:pt idx="4">
                  <c:v>80 и менее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0.60321100917431192</c:v>
                </c:pt>
                <c:pt idx="1">
                  <c:v>0.1536697247706422</c:v>
                </c:pt>
                <c:pt idx="2">
                  <c:v>6.8807339449541288E-2</c:v>
                </c:pt>
                <c:pt idx="3">
                  <c:v>6.6513761467889912E-2</c:v>
                </c:pt>
                <c:pt idx="4">
                  <c:v>0.10779816513761468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77059554963899"/>
          <c:y val="7.5171030714740336E-2"/>
          <c:w val="0.18356530481560149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4882754234987861"/>
          <c:w val="0.83645655663315965"/>
          <c:h val="0.719332005560260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30793417734546658"/>
                  <c:y val="-0.179221640458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16652531399170253"/>
                  <c:y val="-0.18720081679451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0.10073500184796477"/>
                  <c:y val="5.6574018104572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2.7545857060103221E-2"/>
                  <c:y val="-1.12106114345487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90-100</c:v>
                </c:pt>
                <c:pt idx="1">
                  <c:v>70-80</c:v>
                </c:pt>
                <c:pt idx="2">
                  <c:v>50-60</c:v>
                </c:pt>
                <c:pt idx="3">
                  <c:v>20-40</c:v>
                </c:pt>
                <c:pt idx="4">
                  <c:v>0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0.65366972477064222</c:v>
                </c:pt>
                <c:pt idx="1">
                  <c:v>0.18577981651376146</c:v>
                </c:pt>
                <c:pt idx="2">
                  <c:v>8.4862385321100922E-2</c:v>
                </c:pt>
                <c:pt idx="3">
                  <c:v>5.9633027522935783E-2</c:v>
                </c:pt>
                <c:pt idx="4">
                  <c:v>1.6055045871559634E-2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83645186911344"/>
          <c:y val="7.5171030714740336E-2"/>
          <c:w val="0.15149942828893262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4882754234987861"/>
          <c:w val="0.83645655663315965"/>
          <c:h val="0.719332005560260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B29-436E-91B7-50023E3918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B29-436E-91B7-50023E3918F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B29-436E-91B7-50023E3918F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B29-436E-91B7-50023E3918F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B29-436E-91B7-50023E3918FA}"/>
              </c:ext>
            </c:extLst>
          </c:dPt>
          <c:dLbls>
            <c:dLbl>
              <c:idx val="0"/>
              <c:layout>
                <c:manualLayout>
                  <c:x val="-9.7215692960348224E-2"/>
                  <c:y val="-0.39515840782520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29-436E-91B7-50023E3918FA}"/>
                </c:ext>
              </c:extLst>
            </c:dLbl>
            <c:dLbl>
              <c:idx val="1"/>
              <c:layout>
                <c:manualLayout>
                  <c:x val="7.1854690572301538E-2"/>
                  <c:y val="9.16230549116213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29-436E-91B7-50023E3918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29-436E-91B7-50023E3918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29-436E-91B7-50023E3918FA}"/>
                </c:ext>
              </c:extLst>
            </c:dLbl>
            <c:dLbl>
              <c:idx val="4"/>
              <c:layout>
                <c:manualLayout>
                  <c:x val="7.4988656117195756E-3"/>
                  <c:y val="-2.5662711959695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49AF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29-436E-91B7-50023E391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100</c:v>
                </c:pt>
                <c:pt idx="1">
                  <c:v>60</c:v>
                </c:pt>
                <c:pt idx="2">
                  <c:v>85-89</c:v>
                </c:pt>
                <c:pt idx="3">
                  <c:v>80-84</c:v>
                </c:pt>
                <c:pt idx="4">
                  <c:v>30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0.89678899082568808</c:v>
                </c:pt>
                <c:pt idx="1">
                  <c:v>9.1743119266055051E-2</c:v>
                </c:pt>
                <c:pt idx="2">
                  <c:v>0</c:v>
                </c:pt>
                <c:pt idx="3">
                  <c:v>0</c:v>
                </c:pt>
                <c:pt idx="4">
                  <c:v>1.1467889908256881E-2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29-436E-91B7-50023E391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2353703588370109"/>
          <c:y val="7.5171030714740336E-2"/>
          <c:w val="9.1948572474245718E-2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24003167212659987"/>
          <c:w val="0.73262426150541438"/>
          <c:h val="0.628127868721948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B29-436E-91B7-50023E3918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B29-436E-91B7-50023E3918F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B29-436E-91B7-50023E3918F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B29-436E-91B7-50023E3918F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B29-436E-91B7-50023E3918FA}"/>
              </c:ext>
            </c:extLst>
          </c:dPt>
          <c:dLbls>
            <c:dLbl>
              <c:idx val="0"/>
              <c:layout>
                <c:manualLayout>
                  <c:x val="-9.7215692960348224E-2"/>
                  <c:y val="-0.39515840782520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29-436E-91B7-50023E3918FA}"/>
                </c:ext>
              </c:extLst>
            </c:dLbl>
            <c:dLbl>
              <c:idx val="1"/>
              <c:layout>
                <c:manualLayout>
                  <c:x val="-4.4925863788282151E-3"/>
                  <c:y val="-1.7821829309479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49AF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29-436E-91B7-50023E3918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29-436E-91B7-50023E3918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29-436E-91B7-50023E3918FA}"/>
                </c:ext>
              </c:extLst>
            </c:dLbl>
            <c:dLbl>
              <c:idx val="4"/>
              <c:layout>
                <c:manualLayout>
                  <c:x val="9.6061706875030212E-2"/>
                  <c:y val="8.8993833414791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49AF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29-436E-91B7-50023E391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95-100</c:v>
                </c:pt>
                <c:pt idx="1">
                  <c:v>90-95</c:v>
                </c:pt>
                <c:pt idx="2">
                  <c:v>85-89</c:v>
                </c:pt>
                <c:pt idx="3">
                  <c:v>80-84</c:v>
                </c:pt>
                <c:pt idx="4">
                  <c:v>не применимо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0.83256880733944949</c:v>
                </c:pt>
                <c:pt idx="1">
                  <c:v>2.7522935779816515E-2</c:v>
                </c:pt>
                <c:pt idx="2">
                  <c:v>0</c:v>
                </c:pt>
                <c:pt idx="3">
                  <c:v>0</c:v>
                </c:pt>
                <c:pt idx="4">
                  <c:v>0.13990825688073394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29-436E-91B7-50023E391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000415521557711"/>
          <c:y val="7.5171030714740336E-2"/>
          <c:w val="0.23548145314236976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9833838289951383"/>
          <c:w val="0.77995957321511489"/>
          <c:h val="0.66982115794903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30793417734546658"/>
                  <c:y val="-0.179221640458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16652531399170253"/>
                  <c:y val="-0.18720081679451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6.2561363372399897E-2"/>
                  <c:y val="8.7843985024886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2.7545857060103221E-2"/>
                  <c:y val="-1.12106114345487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98-100</c:v>
                </c:pt>
                <c:pt idx="1">
                  <c:v>96-98</c:v>
                </c:pt>
                <c:pt idx="2">
                  <c:v>94-96</c:v>
                </c:pt>
                <c:pt idx="3">
                  <c:v>94 и менее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0.56192660550458717</c:v>
                </c:pt>
                <c:pt idx="1">
                  <c:v>0.35550458715596328</c:v>
                </c:pt>
                <c:pt idx="2">
                  <c:v>7.5688073394495417E-2</c:v>
                </c:pt>
                <c:pt idx="3">
                  <c:v>6.8807339449541288E-3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93226878377462"/>
          <c:y val="7.5171030714740336E-2"/>
          <c:w val="0.17440363158146591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9052089116943521"/>
          <c:w val="0.78606735537120531"/>
          <c:h val="0.67763864967911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23158690039433669"/>
                  <c:y val="3.1850636253546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16652531399170253"/>
                  <c:y val="-0.18720081679451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8.2411655379693582E-2"/>
                  <c:y val="9.3055646178272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2.7545857060103221E-2"/>
                  <c:y val="-1.12106114345487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98-100</c:v>
                </c:pt>
                <c:pt idx="1">
                  <c:v>96-98</c:v>
                </c:pt>
                <c:pt idx="2">
                  <c:v>94-96</c:v>
                </c:pt>
                <c:pt idx="3">
                  <c:v>94 и менее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0.42660550458715596</c:v>
                </c:pt>
                <c:pt idx="1">
                  <c:v>0.4496</c:v>
                </c:pt>
                <c:pt idx="2">
                  <c:v>9.862385321100918E-2</c:v>
                </c:pt>
                <c:pt idx="3">
                  <c:v>2.5229357798165139E-2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718975893257145"/>
          <c:y val="7.5171030714740336E-2"/>
          <c:w val="0.18814614143266928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8270339943935657"/>
          <c:w val="0.79828291968338605"/>
          <c:h val="0.685456141409192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23005995485531411"/>
                  <c:y val="5.0091450290396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2230222989355386"/>
                  <c:y val="-0.27579905640207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0.10684278400405516"/>
                  <c:y val="7.4814832141422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2.7545857060103221E-2"/>
                  <c:y val="-1.12106114345487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98-100</c:v>
                </c:pt>
                <c:pt idx="1">
                  <c:v>96-98</c:v>
                </c:pt>
                <c:pt idx="2">
                  <c:v>94-96</c:v>
                </c:pt>
                <c:pt idx="3">
                  <c:v>94 и менее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0.3922018348623853</c:v>
                </c:pt>
                <c:pt idx="1">
                  <c:v>0.43577981651376146</c:v>
                </c:pt>
                <c:pt idx="2">
                  <c:v>0.12155963302752294</c:v>
                </c:pt>
                <c:pt idx="3">
                  <c:v>5.0458715596330278E-2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718975893257134"/>
          <c:y val="7.5171030714740336E-2"/>
          <c:w val="0.18814614143266928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9052089116943521"/>
          <c:w val="0.78759430091022786"/>
          <c:h val="0.67763864967911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26365275671381122"/>
                  <c:y val="-0.26260821891274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18332171492095112"/>
                  <c:y val="4.46520354409373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1.5226051662699414E-2"/>
                  <c:y val="-1.3783407466135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4.8923094606419568E-2"/>
                  <c:y val="7.73876281730090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98-100</c:v>
                </c:pt>
                <c:pt idx="1">
                  <c:v>96-98</c:v>
                </c:pt>
                <c:pt idx="2">
                  <c:v>94-96</c:v>
                </c:pt>
                <c:pt idx="3">
                  <c:v>94 и менее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0.70614035087719296</c:v>
                </c:pt>
                <c:pt idx="1">
                  <c:v>0.22807017543859648</c:v>
                </c:pt>
                <c:pt idx="2">
                  <c:v>1.7543859649122806E-2</c:v>
                </c:pt>
                <c:pt idx="3">
                  <c:v>4.8245614035087717E-2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940532324475196"/>
          <c:y val="7.5171030714740336E-2"/>
          <c:w val="0.17593057712048851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9312672174612805"/>
          <c:w val="0.78454040983218265"/>
          <c:h val="0.67503281910242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18730547976268153"/>
                  <c:y val="7.6546991332638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2.9100215479668845E-2"/>
                  <c:y val="-0.382704179136694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0.18013616987713979"/>
                  <c:y val="3.8333204067722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7.1827277691758451E-2"/>
                  <c:y val="9.8234272786552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98-100</c:v>
                </c:pt>
                <c:pt idx="1">
                  <c:v>96-98</c:v>
                </c:pt>
                <c:pt idx="2">
                  <c:v>94-96</c:v>
                </c:pt>
                <c:pt idx="3">
                  <c:v>94 и менее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0.32110091743119268</c:v>
                </c:pt>
                <c:pt idx="1">
                  <c:v>0.36926605504587157</c:v>
                </c:pt>
                <c:pt idx="2">
                  <c:v>0.21559633027522937</c:v>
                </c:pt>
                <c:pt idx="3">
                  <c:v>9.4036697247706427E-2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7705955496391"/>
          <c:y val="7.5171030714740336E-2"/>
          <c:w val="0.19425392358875965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8530923001604946"/>
          <c:w val="0.79217513752729551"/>
          <c:h val="0.6828503108324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1109582028115516"/>
                  <c:y val="9.4787805369488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-0.21215717968590128"/>
                  <c:y val="-0.148179427234335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0.13280085816743931"/>
                  <c:y val="-0.329088907245973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0.20925237620379217"/>
                  <c:y val="9.82342727865521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98-100</c:v>
                </c:pt>
                <c:pt idx="1">
                  <c:v>96-98</c:v>
                </c:pt>
                <c:pt idx="2">
                  <c:v>94-96</c:v>
                </c:pt>
                <c:pt idx="3">
                  <c:v>94 и менее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0.16743119266055045</c:v>
                </c:pt>
                <c:pt idx="1">
                  <c:v>0.24541284403669725</c:v>
                </c:pt>
                <c:pt idx="2">
                  <c:v>0.29357798165137616</c:v>
                </c:pt>
                <c:pt idx="3">
                  <c:v>0.29357798165137616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635143216670675"/>
          <c:y val="7.5171030714740336E-2"/>
          <c:w val="0.1789844681985337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25114331558791"/>
          <c:y val="1.8015298495098989E-2"/>
          <c:w val="0.72148495340226315"/>
          <c:h val="0.930513325030162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7530274413954003"/>
                  <c:y val="-6.1883962210827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55-466E-8FDC-ED28C766EE5B}"/>
                </c:ext>
              </c:extLst>
            </c:dLbl>
            <c:dLbl>
              <c:idx val="1"/>
              <c:layout>
                <c:manualLayout>
                  <c:x val="-0.65921159033331456"/>
                  <c:y val="-9.2825943316240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55-466E-8FDC-ED28C766EE5B}"/>
                </c:ext>
              </c:extLst>
            </c:dLbl>
            <c:dLbl>
              <c:idx val="2"/>
              <c:layout>
                <c:manualLayout>
                  <c:x val="-0.28341223303166635"/>
                  <c:y val="-6.1883962210827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55-466E-8FDC-ED28C766EE5B}"/>
                </c:ext>
              </c:extLst>
            </c:dLbl>
            <c:dLbl>
              <c:idx val="3"/>
              <c:layout>
                <c:manualLayout>
                  <c:x val="-0.1825225752104338"/>
                  <c:y val="-3.0941981105413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55-466E-8FDC-ED28C766EE5B}"/>
                </c:ext>
              </c:extLst>
            </c:dLbl>
            <c:dLbl>
              <c:idx val="4"/>
              <c:layout>
                <c:manualLayout>
                  <c:x val="-0.48479392544726357"/>
                  <c:y val="3.0941981105412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34631853291345"/>
                      <c:h val="7.51271301239433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55-466E-8FDC-ED28C766EE5B}"/>
                </c:ext>
              </c:extLst>
            </c:dLbl>
            <c:dLbl>
              <c:idx val="5"/>
              <c:layout>
                <c:manualLayout>
                  <c:x val="-0.2670470585235520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55-466E-8FDC-ED28C766EE5B}"/>
                </c:ext>
              </c:extLst>
            </c:dLbl>
            <c:dLbl>
              <c:idx val="6"/>
              <c:layout>
                <c:manualLayout>
                  <c:x val="-0.6587983848789114"/>
                  <c:y val="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55-466E-8FDC-ED28C766EE5B}"/>
                </c:ext>
              </c:extLst>
            </c:dLbl>
            <c:dLbl>
              <c:idx val="7"/>
              <c:layout>
                <c:manualLayout>
                  <c:x val="-0.3255699782953182"/>
                  <c:y val="3.0941981105413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55-466E-8FDC-ED28C766E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ДФО</c:v>
                </c:pt>
                <c:pt idx="1">
                  <c:v>ПФО</c:v>
                </c:pt>
                <c:pt idx="2">
                  <c:v>СЗФО</c:v>
                </c:pt>
                <c:pt idx="3">
                  <c:v>СКФО</c:v>
                </c:pt>
                <c:pt idx="4">
                  <c:v>СФО</c:v>
                </c:pt>
                <c:pt idx="5">
                  <c:v>УФО</c:v>
                </c:pt>
                <c:pt idx="6">
                  <c:v>ЦФО</c:v>
                </c:pt>
                <c:pt idx="7">
                  <c:v>ЮФО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</c:v>
                </c:pt>
                <c:pt idx="1">
                  <c:v>92</c:v>
                </c:pt>
                <c:pt idx="2">
                  <c:v>39</c:v>
                </c:pt>
                <c:pt idx="3">
                  <c:v>25</c:v>
                </c:pt>
                <c:pt idx="4">
                  <c:v>66</c:v>
                </c:pt>
                <c:pt idx="5">
                  <c:v>36</c:v>
                </c:pt>
                <c:pt idx="6">
                  <c:v>96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B-4DB8-847C-F14AD8797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34483968"/>
        <c:axId val="134485504"/>
      </c:barChart>
      <c:catAx>
        <c:axId val="13448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600" b="1" i="0" u="none" strike="noStrike" kern="1200" baseline="0">
                <a:solidFill>
                  <a:srgbClr val="1860C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85504"/>
        <c:crosses val="autoZero"/>
        <c:auto val="1"/>
        <c:lblAlgn val="r"/>
        <c:lblOffset val="100"/>
        <c:noMultiLvlLbl val="0"/>
      </c:catAx>
      <c:valAx>
        <c:axId val="13448550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48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8530923001604946"/>
          <c:w val="0.79217513752729551"/>
          <c:h val="0.6828503108324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23769468255042719"/>
                  <c:y val="-0.103255318459170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21529932100218604"/>
                  <c:y val="-0.140361935504256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6.4088308911422434E-2"/>
                  <c:y val="8.62425277295254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1.5330292747922396E-2"/>
                  <c:y val="-3.3931197044700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98-100</c:v>
                </c:pt>
                <c:pt idx="1">
                  <c:v>96-98</c:v>
                </c:pt>
                <c:pt idx="2">
                  <c:v>94-96</c:v>
                </c:pt>
                <c:pt idx="3">
                  <c:v>94 и менее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0.53669724770642202</c:v>
                </c:pt>
                <c:pt idx="1">
                  <c:v>0.3669724770642202</c:v>
                </c:pt>
                <c:pt idx="2">
                  <c:v>8.4862385321100922E-2</c:v>
                </c:pt>
                <c:pt idx="3">
                  <c:v>1.1467889908256881E-2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635143216670675"/>
          <c:y val="7.5171030714740336E-2"/>
          <c:w val="0.1789844681985337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8530923001604946"/>
          <c:w val="0.79217513752729551"/>
          <c:h val="0.6828503108324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16592824221636507"/>
                  <c:y val="8.9576144216102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-3.6646692936542311E-2"/>
                  <c:y val="-0.369675026253230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0.15875893233082344"/>
                  <c:y val="4.71550690791322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7.4881168769803705E-2"/>
                  <c:y val="9.0416781056473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5.9415013938487901E-2"/>
                  <c:y val="3.95593807233387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98-100</c:v>
                </c:pt>
                <c:pt idx="1">
                  <c:v>96-98</c:v>
                </c:pt>
                <c:pt idx="2">
                  <c:v>94-96</c:v>
                </c:pt>
                <c:pt idx="3">
                  <c:v>94 и менее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0.30963302752293576</c:v>
                </c:pt>
                <c:pt idx="1">
                  <c:v>0.36467889908256879</c:v>
                </c:pt>
                <c:pt idx="2">
                  <c:v>0.22477064220183487</c:v>
                </c:pt>
                <c:pt idx="3">
                  <c:v>0.10091743119266056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635143216670675"/>
          <c:y val="7.5171030714740336E-2"/>
          <c:w val="0.1789844681985337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25114331558791"/>
          <c:y val="1.8015298495098989E-2"/>
          <c:w val="0.72148495340226315"/>
          <c:h val="0.930513325030162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ДФО</c:v>
                </c:pt>
                <c:pt idx="1">
                  <c:v>ПФО</c:v>
                </c:pt>
                <c:pt idx="2">
                  <c:v>СЗФО</c:v>
                </c:pt>
                <c:pt idx="3">
                  <c:v>СКФО</c:v>
                </c:pt>
                <c:pt idx="4">
                  <c:v>СФО</c:v>
                </c:pt>
                <c:pt idx="5">
                  <c:v>УФО</c:v>
                </c:pt>
                <c:pt idx="6">
                  <c:v>ЦФО</c:v>
                </c:pt>
                <c:pt idx="7">
                  <c:v>ЮФО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96.67</c:v>
                </c:pt>
                <c:pt idx="1">
                  <c:v>95.23</c:v>
                </c:pt>
                <c:pt idx="2">
                  <c:v>94.49</c:v>
                </c:pt>
                <c:pt idx="3">
                  <c:v>95.76</c:v>
                </c:pt>
                <c:pt idx="4">
                  <c:v>96.04</c:v>
                </c:pt>
                <c:pt idx="5">
                  <c:v>95.34</c:v>
                </c:pt>
                <c:pt idx="6">
                  <c:v>95.84</c:v>
                </c:pt>
                <c:pt idx="7">
                  <c:v>95.89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CE-4DAF-B8E3-7FD98F765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34483968"/>
        <c:axId val="134485504"/>
      </c:barChart>
      <c:catAx>
        <c:axId val="13448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600" b="1" i="0" u="none" strike="noStrike" kern="1200" baseline="0">
                <a:solidFill>
                  <a:srgbClr val="1860C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85504"/>
        <c:crosses val="autoZero"/>
        <c:auto val="1"/>
        <c:lblAlgn val="r"/>
        <c:lblOffset val="100"/>
        <c:noMultiLvlLbl val="0"/>
      </c:catAx>
      <c:valAx>
        <c:axId val="134485504"/>
        <c:scaling>
          <c:orientation val="minMax"/>
          <c:max val="1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3448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94866747425802"/>
          <c:y val="7.6921556865418165E-3"/>
          <c:w val="0.66025666262870986"/>
          <c:h val="0.990384918959348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762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122F79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FF-4700-ACB2-D297A84275BC}"/>
              </c:ext>
            </c:extLst>
          </c:dPt>
          <c:dPt>
            <c:idx val="1"/>
            <c:bubble3D val="0"/>
            <c:spPr>
              <a:solidFill>
                <a:srgbClr val="1860C5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FF-4700-ACB2-D297A84275BC}"/>
              </c:ext>
            </c:extLst>
          </c:dPt>
          <c:dPt>
            <c:idx val="2"/>
            <c:bubble3D val="0"/>
            <c:spPr>
              <a:solidFill>
                <a:srgbClr val="349AFA"/>
              </a:solidFill>
              <a:ln w="762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FF-4700-ACB2-D297A84275BC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0.69954128440366969</c:v>
                </c:pt>
                <c:pt idx="1">
                  <c:v>0.23853211009174313</c:v>
                </c:pt>
                <c:pt idx="2">
                  <c:v>6.1926605504587159E-2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FF-4700-ACB2-D297A84275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95"/>
        <c:holeSize val="4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8791506059274232"/>
          <c:w val="0.79184178933547988"/>
          <c:h val="0.680244480255806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613-4F6D-B032-68BD9B770A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613-4F6D-B032-68BD9B770A8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613-4F6D-B032-68BD9B770A8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613-4F6D-B032-68BD9B770A8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613-4F6D-B032-68BD9B770A83}"/>
              </c:ext>
            </c:extLst>
          </c:dPt>
          <c:dLbls>
            <c:dLbl>
              <c:idx val="0"/>
              <c:layout>
                <c:manualLayout>
                  <c:x val="-0.20410191008120457"/>
                  <c:y val="-0.230991089270157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13-4F6D-B032-68BD9B770A83}"/>
                </c:ext>
              </c:extLst>
            </c:dLbl>
            <c:dLbl>
              <c:idx val="1"/>
              <c:layout>
                <c:manualLayout>
                  <c:x val="0.10151548250716287"/>
                  <c:y val="-0.10902589949373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13-4F6D-B032-68BD9B770A83}"/>
                </c:ext>
              </c:extLst>
            </c:dLbl>
            <c:dLbl>
              <c:idx val="2"/>
              <c:layout>
                <c:manualLayout>
                  <c:x val="0.13110536400685785"/>
                  <c:y val="6.9603170988036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13-4F6D-B032-68BD9B770A83}"/>
                </c:ext>
              </c:extLst>
            </c:dLbl>
            <c:dLbl>
              <c:idx val="3"/>
              <c:layout>
                <c:manualLayout>
                  <c:x val="1.8470288660794424E-2"/>
                  <c:y val="-1.3816442011241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13-4F6D-B032-68BD9B770A83}"/>
                </c:ext>
              </c:extLst>
            </c:dLbl>
            <c:dLbl>
              <c:idx val="4"/>
              <c:layout>
                <c:manualLayout>
                  <c:x val="3.9629300933162033E-2"/>
                  <c:y val="-1.78453228213717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22F7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857728984206338E-2"/>
                      <c:h val="9.7979229683652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613-4F6D-B032-68BD9B770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95-100</c:v>
                </c:pt>
                <c:pt idx="1">
                  <c:v>90-94</c:v>
                </c:pt>
                <c:pt idx="2">
                  <c:v>85-89</c:v>
                </c:pt>
                <c:pt idx="3">
                  <c:v>80-84</c:v>
                </c:pt>
                <c:pt idx="4">
                  <c:v>80 и менее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0.68807339449541283</c:v>
                </c:pt>
                <c:pt idx="1">
                  <c:v>0.11009174311926606</c:v>
                </c:pt>
                <c:pt idx="2">
                  <c:v>0.12844036697247707</c:v>
                </c:pt>
                <c:pt idx="3">
                  <c:v>4.5871559633027525E-2</c:v>
                </c:pt>
                <c:pt idx="4">
                  <c:v>2.7522935779816515E-2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13-4F6D-B032-68BD9B770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70294801987504"/>
          <c:y val="7.5171030714740336E-2"/>
          <c:w val="0.20272377525159049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7749173828597081"/>
          <c:w val="0.80286375630045381"/>
          <c:h val="0.69066780256257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B29-436E-91B7-50023E3918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B29-436E-91B7-50023E3918F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B29-436E-91B7-50023E3918F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B29-436E-91B7-50023E3918F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B29-436E-91B7-50023E3918FA}"/>
              </c:ext>
            </c:extLst>
          </c:dPt>
          <c:dLbls>
            <c:dLbl>
              <c:idx val="0"/>
              <c:layout>
                <c:manualLayout>
                  <c:x val="-0.20410191008120457"/>
                  <c:y val="-0.230991089270157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29-436E-91B7-50023E3918FA}"/>
                </c:ext>
              </c:extLst>
            </c:dLbl>
            <c:dLbl>
              <c:idx val="1"/>
              <c:layout>
                <c:manualLayout>
                  <c:x val="0.16041753183561216"/>
                  <c:y val="3.4294782224378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29-436E-91B7-50023E3918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29-436E-91B7-50023E3918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29-436E-91B7-50023E3918FA}"/>
                </c:ext>
              </c:extLst>
            </c:dLbl>
            <c:dLbl>
              <c:idx val="4"/>
              <c:layout>
                <c:manualLayout>
                  <c:x val="7.0103632711646019E-2"/>
                  <c:y val="9.9417155721562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49AF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29-436E-91B7-50023E391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95-100</c:v>
                </c:pt>
                <c:pt idx="1">
                  <c:v>90-94</c:v>
                </c:pt>
                <c:pt idx="2">
                  <c:v>85-89</c:v>
                </c:pt>
                <c:pt idx="3">
                  <c:v>80-84</c:v>
                </c:pt>
                <c:pt idx="4">
                  <c:v>80 и менее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0.74311926605504586</c:v>
                </c:pt>
                <c:pt idx="1">
                  <c:v>0.17660550458715596</c:v>
                </c:pt>
                <c:pt idx="2">
                  <c:v>0</c:v>
                </c:pt>
                <c:pt idx="3">
                  <c:v>0</c:v>
                </c:pt>
                <c:pt idx="4">
                  <c:v>8.027522935779817E-2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29-436E-91B7-50023E391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6398615986181995"/>
          <c:y val="7.2565200138047473E-2"/>
          <c:w val="0.17134974050342072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9833838289951383"/>
          <c:w val="0.77995957321511489"/>
          <c:h val="0.66982115794903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24685635578456266"/>
                  <c:y val="2.17744844456536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24745342755990016"/>
                  <c:y val="-0.22889410602160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0.10989667508210038"/>
                  <c:y val="6.9603170988036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-1.6735563571552082E-2"/>
                  <c:y val="-3.98747477781703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3.1929994236081172E-2"/>
                  <c:y val="-4.3903525996545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860C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99-100</c:v>
                </c:pt>
                <c:pt idx="1">
                  <c:v>98-99</c:v>
                </c:pt>
                <c:pt idx="2">
                  <c:v>97-98</c:v>
                </c:pt>
                <c:pt idx="3">
                  <c:v>96-97</c:v>
                </c:pt>
                <c:pt idx="4">
                  <c:v>96 и менее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0.45642201834862384</c:v>
                </c:pt>
                <c:pt idx="1">
                  <c:v>0.36238532110091742</c:v>
                </c:pt>
                <c:pt idx="2">
                  <c:v>0.11467889908256881</c:v>
                </c:pt>
                <c:pt idx="3">
                  <c:v>4.5871559633027525E-2</c:v>
                </c:pt>
                <c:pt idx="4">
                  <c:v>2.0642201834862386E-2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93226878377462"/>
          <c:y val="7.5171030714740336E-2"/>
          <c:w val="0.17440363158146591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7749173828597081"/>
          <c:w val="0.80439070183947647"/>
          <c:h val="0.69066780256257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F4C-4505-B636-A242FF7CCE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F4C-4505-B636-A242FF7CCE2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F4C-4505-B636-A242FF7CCE2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F4C-4505-B636-A242FF7CCE2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F4C-4505-B636-A242FF7CCE23}"/>
              </c:ext>
            </c:extLst>
          </c:dPt>
          <c:dLbls>
            <c:dLbl>
              <c:idx val="0"/>
              <c:layout>
                <c:manualLayout>
                  <c:x val="-0.28044915764305983"/>
                  <c:y val="-0.22317358976347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4C-4505-B636-A242FF7CCE23}"/>
                </c:ext>
              </c:extLst>
            </c:dLbl>
            <c:dLbl>
              <c:idx val="1"/>
              <c:layout>
                <c:manualLayout>
                  <c:x val="0.19401033369410925"/>
                  <c:y val="2.38714599176065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C-4505-B636-A242FF7CCE23}"/>
                </c:ext>
              </c:extLst>
            </c:dLbl>
            <c:dLbl>
              <c:idx val="2"/>
              <c:layout>
                <c:manualLayout>
                  <c:x val="-1.5312859117752509E-2"/>
                  <c:y val="4.45740657071464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61616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4C-4505-B636-A242FF7CCE23}"/>
                </c:ext>
              </c:extLst>
            </c:dLbl>
            <c:dLbl>
              <c:idx val="3"/>
              <c:layout>
                <c:manualLayout>
                  <c:x val="6.1686195137868752E-3"/>
                  <c:y val="-4.50864089315561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61616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4C-4505-B636-A242FF7CCE23}"/>
                </c:ext>
              </c:extLst>
            </c:dLbl>
            <c:dLbl>
              <c:idx val="4"/>
              <c:layout>
                <c:manualLayout>
                  <c:x val="7.0103632711646019E-2"/>
                  <c:y val="-3.0874373113081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61616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C-4505-B636-A242FF7CCE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95-100</c:v>
                </c:pt>
                <c:pt idx="1">
                  <c:v>90-95</c:v>
                </c:pt>
                <c:pt idx="2">
                  <c:v>85-90</c:v>
                </c:pt>
                <c:pt idx="3">
                  <c:v>80-85</c:v>
                </c:pt>
                <c:pt idx="4">
                  <c:v>80 и менее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0.67431192660550454</c:v>
                </c:pt>
                <c:pt idx="1">
                  <c:v>0.25</c:v>
                </c:pt>
                <c:pt idx="2">
                  <c:v>3.4403669724770644E-2</c:v>
                </c:pt>
                <c:pt idx="3">
                  <c:v>1.834862385321101E-2</c:v>
                </c:pt>
                <c:pt idx="4" formatCode="0.0%">
                  <c:v>2.2935779816513763E-2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C-4505-B636-A242FF7CC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566281339354867"/>
          <c:y val="7.5171030714740336E-2"/>
          <c:w val="0.18967308697169188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495689756135769E-2"/>
          <c:y val="0.19833838289951383"/>
          <c:w val="0.77995957321511489"/>
          <c:h val="0.66982115794903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B29-436E-91B7-50023E3918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B29-436E-91B7-50023E3918F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B29-436E-91B7-50023E3918F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B29-436E-91B7-50023E3918F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B29-436E-91B7-50023E3918FA}"/>
              </c:ext>
            </c:extLst>
          </c:dPt>
          <c:dLbls>
            <c:dLbl>
              <c:idx val="0"/>
              <c:layout>
                <c:manualLayout>
                  <c:x val="-9.7215692960348224E-2"/>
                  <c:y val="-0.395158407825206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29-436E-91B7-50023E3918FA}"/>
                </c:ext>
              </c:extLst>
            </c:dLbl>
            <c:dLbl>
              <c:idx val="1"/>
              <c:layout>
                <c:manualLayout>
                  <c:x val="-4.4925863788282151E-3"/>
                  <c:y val="-1.7821829309479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49AF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29-436E-91B7-50023E3918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29-436E-91B7-50023E3918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29-436E-91B7-50023E3918FA}"/>
                </c:ext>
              </c:extLst>
            </c:dLbl>
            <c:dLbl>
              <c:idx val="4"/>
              <c:layout>
                <c:manualLayout>
                  <c:x val="7.4988656117195756E-3"/>
                  <c:y val="-2.5662711959695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49AF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29-436E-91B7-50023E391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90-100</c:v>
                </c:pt>
                <c:pt idx="1">
                  <c:v>80-90</c:v>
                </c:pt>
                <c:pt idx="2">
                  <c:v>85-89</c:v>
                </c:pt>
                <c:pt idx="3">
                  <c:v>80-84</c:v>
                </c:pt>
                <c:pt idx="4">
                  <c:v>80 и менее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0.93807339449541283</c:v>
                </c:pt>
                <c:pt idx="1">
                  <c:v>3.8990825688073397E-2</c:v>
                </c:pt>
                <c:pt idx="2">
                  <c:v>0</c:v>
                </c:pt>
                <c:pt idx="3">
                  <c:v>0</c:v>
                </c:pt>
                <c:pt idx="4">
                  <c:v>2.2935779816513763E-2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29-436E-91B7-50023E391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5940532324475196"/>
          <c:y val="7.2565200138047473E-2"/>
          <c:w val="0.17593057712048851"/>
          <c:h val="0.924829021621737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AAD71-52DE-4F02-A577-37E6AFA003A1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35E33-4CB5-4B62-B0FA-79D6B044B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3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34AAA-6EB0-4A88-88AE-803B3691D09B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6665D-9297-437C-9DF7-6DFD912FE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2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9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4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38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16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52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9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20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24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78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82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9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Подписать графики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35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8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2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4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4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2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5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4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0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6665D-9297-437C-9DF7-6DFD912FE4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7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6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9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8" y="274703"/>
            <a:ext cx="3655008" cy="58544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703"/>
            <a:ext cx="10768198" cy="58544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4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6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6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4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7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6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1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4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900"/>
            </a:lvl3pPr>
            <a:lvl4pPr marL="1632649" indent="0">
              <a:buNone/>
              <a:defRPr sz="2400"/>
            </a:lvl4pPr>
            <a:lvl5pPr marL="2176864" indent="0">
              <a:buNone/>
              <a:defRPr sz="2400"/>
            </a:lvl5pPr>
            <a:lvl6pPr marL="2721079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4B40-E9F0-4FF3-A54E-68C6A2F3CCF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EAD5-0AC2-4FEB-A81E-E4EA89761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07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"/>
            <a:ext cx="12192621" cy="685761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-1" y="5121982"/>
            <a:ext cx="5951192" cy="900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08" tIns="91408" rIns="91408" bIns="91408" anchor="ctr" anchorCtr="0">
            <a:noAutofit/>
          </a:bodyPr>
          <a:lstStyle/>
          <a:p>
            <a:pPr defTabSz="914341"/>
            <a:endParaRPr lang="ru-RU" sz="1800" kern="0">
              <a:solidFill>
                <a:sysClr val="windowText" lastClr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606" y="693491"/>
            <a:ext cx="1656184" cy="1464789"/>
          </a:xfrm>
          <a:prstGeom prst="rect">
            <a:avLst/>
          </a:prstGeom>
        </p:spPr>
      </p:pic>
      <p:grpSp>
        <p:nvGrpSpPr>
          <p:cNvPr id="133" name="Google Shape;536;p7"/>
          <p:cNvGrpSpPr/>
          <p:nvPr/>
        </p:nvGrpSpPr>
        <p:grpSpPr>
          <a:xfrm>
            <a:off x="10503870" y="6177161"/>
            <a:ext cx="881035" cy="290677"/>
            <a:chOff x="3690957" y="4568872"/>
            <a:chExt cx="881035" cy="290677"/>
          </a:xfrm>
        </p:grpSpPr>
        <p:sp>
          <p:nvSpPr>
            <p:cNvPr id="134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197" y="1936912"/>
            <a:ext cx="5951193" cy="3456090"/>
          </a:xfrm>
        </p:spPr>
        <p:txBody>
          <a:bodyPr>
            <a:noAutofit/>
          </a:bodyPr>
          <a:lstStyle/>
          <a:p>
            <a:pPr algn="l"/>
            <a:r>
              <a:rPr lang="ru-RU" sz="2400" b="1" cap="all" dirty="0">
                <a:solidFill>
                  <a:schemeClr val="bg1"/>
                </a:solidFill>
              </a:rPr>
              <a:t>итоги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сбора информации о качестве условий осуществления образовательной деятельности образовательными организациями в 2021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40" name="Google Shape;9;p2"/>
          <p:cNvGrpSpPr/>
          <p:nvPr/>
        </p:nvGrpSpPr>
        <p:grpSpPr>
          <a:xfrm flipH="1">
            <a:off x="-219291" y="-313856"/>
            <a:ext cx="7267351" cy="2187552"/>
            <a:chOff x="100600" y="1362725"/>
            <a:chExt cx="7691000" cy="2315075"/>
          </a:xfrm>
        </p:grpSpPr>
        <p:sp>
          <p:nvSpPr>
            <p:cNvPr id="242" name="Google Shape;11;p2"/>
            <p:cNvSpPr/>
            <p:nvPr/>
          </p:nvSpPr>
          <p:spPr>
            <a:xfrm>
              <a:off x="6609800" y="3191600"/>
              <a:ext cx="148950" cy="93025"/>
            </a:xfrm>
            <a:custGeom>
              <a:avLst/>
              <a:gdLst/>
              <a:ahLst/>
              <a:cxnLst/>
              <a:rect l="l" t="t" r="r" b="b"/>
              <a:pathLst>
                <a:path w="5958" h="3721" extrusionOk="0">
                  <a:moveTo>
                    <a:pt x="0" y="0"/>
                  </a:moveTo>
                  <a:lnTo>
                    <a:pt x="3584" y="3721"/>
                  </a:lnTo>
                  <a:lnTo>
                    <a:pt x="5958" y="3721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2;p2"/>
            <p:cNvSpPr/>
            <p:nvPr/>
          </p:nvSpPr>
          <p:spPr>
            <a:xfrm>
              <a:off x="6721650" y="3191600"/>
              <a:ext cx="149525" cy="93025"/>
            </a:xfrm>
            <a:custGeom>
              <a:avLst/>
              <a:gdLst/>
              <a:ahLst/>
              <a:cxnLst/>
              <a:rect l="l" t="t" r="r" b="b"/>
              <a:pathLst>
                <a:path w="5981" h="3721" extrusionOk="0">
                  <a:moveTo>
                    <a:pt x="0" y="0"/>
                  </a:moveTo>
                  <a:lnTo>
                    <a:pt x="3584" y="3721"/>
                  </a:lnTo>
                  <a:lnTo>
                    <a:pt x="5980" y="3721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3;p2"/>
            <p:cNvSpPr/>
            <p:nvPr/>
          </p:nvSpPr>
          <p:spPr>
            <a:xfrm>
              <a:off x="6834050" y="3191600"/>
              <a:ext cx="148975" cy="93025"/>
            </a:xfrm>
            <a:custGeom>
              <a:avLst/>
              <a:gdLst/>
              <a:ahLst/>
              <a:cxnLst/>
              <a:rect l="l" t="t" r="r" b="b"/>
              <a:pathLst>
                <a:path w="5959" h="3721" extrusionOk="0">
                  <a:moveTo>
                    <a:pt x="1" y="0"/>
                  </a:moveTo>
                  <a:lnTo>
                    <a:pt x="3584" y="3721"/>
                  </a:lnTo>
                  <a:lnTo>
                    <a:pt x="5958" y="3721"/>
                  </a:lnTo>
                  <a:lnTo>
                    <a:pt x="2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4;p2"/>
            <p:cNvSpPr/>
            <p:nvPr/>
          </p:nvSpPr>
          <p:spPr>
            <a:xfrm>
              <a:off x="6945900" y="3191600"/>
              <a:ext cx="148950" cy="93025"/>
            </a:xfrm>
            <a:custGeom>
              <a:avLst/>
              <a:gdLst/>
              <a:ahLst/>
              <a:cxnLst/>
              <a:rect l="l" t="t" r="r" b="b"/>
              <a:pathLst>
                <a:path w="5958" h="3721" extrusionOk="0">
                  <a:moveTo>
                    <a:pt x="0" y="0"/>
                  </a:moveTo>
                  <a:lnTo>
                    <a:pt x="3584" y="3721"/>
                  </a:lnTo>
                  <a:lnTo>
                    <a:pt x="5958" y="3721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5;p2"/>
            <p:cNvSpPr/>
            <p:nvPr/>
          </p:nvSpPr>
          <p:spPr>
            <a:xfrm>
              <a:off x="7057750" y="3191600"/>
              <a:ext cx="149525" cy="93025"/>
            </a:xfrm>
            <a:custGeom>
              <a:avLst/>
              <a:gdLst/>
              <a:ahLst/>
              <a:cxnLst/>
              <a:rect l="l" t="t" r="r" b="b"/>
              <a:pathLst>
                <a:path w="5981" h="3721" extrusionOk="0">
                  <a:moveTo>
                    <a:pt x="0" y="0"/>
                  </a:moveTo>
                  <a:lnTo>
                    <a:pt x="3607" y="3721"/>
                  </a:lnTo>
                  <a:lnTo>
                    <a:pt x="5980" y="3721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6;p2"/>
            <p:cNvSpPr/>
            <p:nvPr/>
          </p:nvSpPr>
          <p:spPr>
            <a:xfrm>
              <a:off x="7170150" y="3191600"/>
              <a:ext cx="148975" cy="93025"/>
            </a:xfrm>
            <a:custGeom>
              <a:avLst/>
              <a:gdLst/>
              <a:ahLst/>
              <a:cxnLst/>
              <a:rect l="l" t="t" r="r" b="b"/>
              <a:pathLst>
                <a:path w="5959" h="3721" extrusionOk="0">
                  <a:moveTo>
                    <a:pt x="1" y="0"/>
                  </a:moveTo>
                  <a:lnTo>
                    <a:pt x="3584" y="3721"/>
                  </a:lnTo>
                  <a:lnTo>
                    <a:pt x="5958" y="3721"/>
                  </a:lnTo>
                  <a:lnTo>
                    <a:pt x="2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7;p2"/>
            <p:cNvSpPr/>
            <p:nvPr/>
          </p:nvSpPr>
          <p:spPr>
            <a:xfrm>
              <a:off x="7282000" y="3191600"/>
              <a:ext cx="149525" cy="93025"/>
            </a:xfrm>
            <a:custGeom>
              <a:avLst/>
              <a:gdLst/>
              <a:ahLst/>
              <a:cxnLst/>
              <a:rect l="l" t="t" r="r" b="b"/>
              <a:pathLst>
                <a:path w="5981" h="3721" extrusionOk="0">
                  <a:moveTo>
                    <a:pt x="1" y="0"/>
                  </a:moveTo>
                  <a:lnTo>
                    <a:pt x="3584" y="3721"/>
                  </a:lnTo>
                  <a:lnTo>
                    <a:pt x="5981" y="3721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;p2"/>
            <p:cNvSpPr/>
            <p:nvPr/>
          </p:nvSpPr>
          <p:spPr>
            <a:xfrm>
              <a:off x="1265250" y="1389550"/>
              <a:ext cx="6299250" cy="1955000"/>
            </a:xfrm>
            <a:custGeom>
              <a:avLst/>
              <a:gdLst/>
              <a:ahLst/>
              <a:cxnLst/>
              <a:rect l="l" t="t" r="r" b="b"/>
              <a:pathLst>
                <a:path w="251970" h="78200" extrusionOk="0">
                  <a:moveTo>
                    <a:pt x="389" y="0"/>
                  </a:moveTo>
                  <a:cubicBezTo>
                    <a:pt x="160" y="0"/>
                    <a:pt x="1" y="183"/>
                    <a:pt x="1" y="388"/>
                  </a:cubicBezTo>
                  <a:cubicBezTo>
                    <a:pt x="1" y="593"/>
                    <a:pt x="160" y="776"/>
                    <a:pt x="389" y="776"/>
                  </a:cubicBezTo>
                  <a:lnTo>
                    <a:pt x="66217" y="776"/>
                  </a:lnTo>
                  <a:lnTo>
                    <a:pt x="89179" y="23738"/>
                  </a:lnTo>
                  <a:lnTo>
                    <a:pt x="125197" y="23738"/>
                  </a:lnTo>
                  <a:lnTo>
                    <a:pt x="179659" y="78199"/>
                  </a:lnTo>
                  <a:lnTo>
                    <a:pt x="251581" y="78199"/>
                  </a:lnTo>
                  <a:cubicBezTo>
                    <a:pt x="251787" y="78199"/>
                    <a:pt x="251969" y="78040"/>
                    <a:pt x="251969" y="77834"/>
                  </a:cubicBezTo>
                  <a:cubicBezTo>
                    <a:pt x="251969" y="77606"/>
                    <a:pt x="251787" y="77446"/>
                    <a:pt x="251581" y="77446"/>
                  </a:cubicBezTo>
                  <a:lnTo>
                    <a:pt x="179978" y="77446"/>
                  </a:lnTo>
                  <a:lnTo>
                    <a:pt x="125517" y="22962"/>
                  </a:lnTo>
                  <a:lnTo>
                    <a:pt x="89499" y="22962"/>
                  </a:lnTo>
                  <a:lnTo>
                    <a:pt x="66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1;p2"/>
            <p:cNvSpPr/>
            <p:nvPr/>
          </p:nvSpPr>
          <p:spPr>
            <a:xfrm>
              <a:off x="1631600" y="1974425"/>
              <a:ext cx="6160000" cy="1095650"/>
            </a:xfrm>
            <a:custGeom>
              <a:avLst/>
              <a:gdLst/>
              <a:ahLst/>
              <a:cxnLst/>
              <a:rect l="l" t="t" r="r" b="b"/>
              <a:pathLst>
                <a:path w="246400" h="43826" extrusionOk="0">
                  <a:moveTo>
                    <a:pt x="183" y="1"/>
                  </a:moveTo>
                  <a:cubicBezTo>
                    <a:pt x="69" y="1"/>
                    <a:pt x="0" y="92"/>
                    <a:pt x="0" y="206"/>
                  </a:cubicBezTo>
                  <a:cubicBezTo>
                    <a:pt x="0" y="298"/>
                    <a:pt x="69" y="389"/>
                    <a:pt x="183" y="389"/>
                  </a:cubicBezTo>
                  <a:lnTo>
                    <a:pt x="61286" y="389"/>
                  </a:lnTo>
                  <a:lnTo>
                    <a:pt x="104723" y="43825"/>
                  </a:lnTo>
                  <a:lnTo>
                    <a:pt x="165210" y="43825"/>
                  </a:lnTo>
                  <a:lnTo>
                    <a:pt x="207414" y="1599"/>
                  </a:lnTo>
                  <a:lnTo>
                    <a:pt x="246217" y="1599"/>
                  </a:lnTo>
                  <a:cubicBezTo>
                    <a:pt x="246308" y="1599"/>
                    <a:pt x="246400" y="1507"/>
                    <a:pt x="246400" y="1416"/>
                  </a:cubicBezTo>
                  <a:cubicBezTo>
                    <a:pt x="246400" y="1302"/>
                    <a:pt x="246308" y="1233"/>
                    <a:pt x="246217" y="1233"/>
                  </a:cubicBezTo>
                  <a:lnTo>
                    <a:pt x="207254" y="1233"/>
                  </a:lnTo>
                  <a:lnTo>
                    <a:pt x="165050" y="43437"/>
                  </a:lnTo>
                  <a:lnTo>
                    <a:pt x="104883" y="43437"/>
                  </a:lnTo>
                  <a:lnTo>
                    <a:pt x="61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;p2"/>
            <p:cNvSpPr/>
            <p:nvPr/>
          </p:nvSpPr>
          <p:spPr>
            <a:xfrm>
              <a:off x="937150" y="2104550"/>
              <a:ext cx="6622775" cy="1510475"/>
            </a:xfrm>
            <a:custGeom>
              <a:avLst/>
              <a:gdLst/>
              <a:ahLst/>
              <a:cxnLst/>
              <a:rect l="l" t="t" r="r" b="b"/>
              <a:pathLst>
                <a:path w="264911" h="60419" extrusionOk="0">
                  <a:moveTo>
                    <a:pt x="183" y="0"/>
                  </a:moveTo>
                  <a:cubicBezTo>
                    <a:pt x="91" y="0"/>
                    <a:pt x="0" y="69"/>
                    <a:pt x="0" y="183"/>
                  </a:cubicBezTo>
                  <a:cubicBezTo>
                    <a:pt x="0" y="297"/>
                    <a:pt x="91" y="365"/>
                    <a:pt x="183" y="365"/>
                  </a:cubicBezTo>
                  <a:lnTo>
                    <a:pt x="57177" y="365"/>
                  </a:lnTo>
                  <a:lnTo>
                    <a:pt x="70941" y="14129"/>
                  </a:lnTo>
                  <a:lnTo>
                    <a:pt x="129214" y="14129"/>
                  </a:lnTo>
                  <a:lnTo>
                    <a:pt x="175504" y="60419"/>
                  </a:lnTo>
                  <a:lnTo>
                    <a:pt x="203419" y="60419"/>
                  </a:lnTo>
                  <a:lnTo>
                    <a:pt x="232316" y="31499"/>
                  </a:lnTo>
                  <a:lnTo>
                    <a:pt x="264705" y="31499"/>
                  </a:lnTo>
                  <a:cubicBezTo>
                    <a:pt x="264819" y="31499"/>
                    <a:pt x="264911" y="31430"/>
                    <a:pt x="264911" y="31316"/>
                  </a:cubicBezTo>
                  <a:cubicBezTo>
                    <a:pt x="264911" y="31225"/>
                    <a:pt x="264819" y="31134"/>
                    <a:pt x="264705" y="31134"/>
                  </a:cubicBezTo>
                  <a:lnTo>
                    <a:pt x="232156" y="31134"/>
                  </a:lnTo>
                  <a:lnTo>
                    <a:pt x="203259" y="60031"/>
                  </a:lnTo>
                  <a:lnTo>
                    <a:pt x="175664" y="60031"/>
                  </a:lnTo>
                  <a:lnTo>
                    <a:pt x="129374" y="13764"/>
                  </a:lnTo>
                  <a:lnTo>
                    <a:pt x="71101" y="13764"/>
                  </a:lnTo>
                  <a:lnTo>
                    <a:pt x="573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;p2"/>
            <p:cNvSpPr/>
            <p:nvPr/>
          </p:nvSpPr>
          <p:spPr>
            <a:xfrm>
              <a:off x="100600" y="2193550"/>
              <a:ext cx="3410675" cy="530725"/>
            </a:xfrm>
            <a:custGeom>
              <a:avLst/>
              <a:gdLst/>
              <a:ahLst/>
              <a:cxnLst/>
              <a:rect l="l" t="t" r="r" b="b"/>
              <a:pathLst>
                <a:path w="136427" h="21229" extrusionOk="0">
                  <a:moveTo>
                    <a:pt x="20748" y="1"/>
                  </a:moveTo>
                  <a:lnTo>
                    <a:pt x="160" y="20589"/>
                  </a:lnTo>
                  <a:cubicBezTo>
                    <a:pt x="0" y="20726"/>
                    <a:pt x="0" y="20977"/>
                    <a:pt x="160" y="21114"/>
                  </a:cubicBezTo>
                  <a:cubicBezTo>
                    <a:pt x="228" y="21205"/>
                    <a:pt x="342" y="21228"/>
                    <a:pt x="434" y="21228"/>
                  </a:cubicBezTo>
                  <a:cubicBezTo>
                    <a:pt x="525" y="21228"/>
                    <a:pt x="616" y="21205"/>
                    <a:pt x="708" y="21114"/>
                  </a:cubicBezTo>
                  <a:lnTo>
                    <a:pt x="21045" y="777"/>
                  </a:lnTo>
                  <a:lnTo>
                    <a:pt x="85390" y="777"/>
                  </a:lnTo>
                  <a:lnTo>
                    <a:pt x="103307" y="18672"/>
                  </a:lnTo>
                  <a:lnTo>
                    <a:pt x="136039" y="18672"/>
                  </a:lnTo>
                  <a:cubicBezTo>
                    <a:pt x="136267" y="18672"/>
                    <a:pt x="136427" y="18512"/>
                    <a:pt x="136427" y="18307"/>
                  </a:cubicBezTo>
                  <a:cubicBezTo>
                    <a:pt x="136427" y="18078"/>
                    <a:pt x="136267" y="17919"/>
                    <a:pt x="136039" y="17919"/>
                  </a:cubicBezTo>
                  <a:lnTo>
                    <a:pt x="103627" y="17919"/>
                  </a:lnTo>
                  <a:lnTo>
                    <a:pt x="857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0;p2"/>
            <p:cNvSpPr/>
            <p:nvPr/>
          </p:nvSpPr>
          <p:spPr>
            <a:xfrm>
              <a:off x="5953000" y="3543100"/>
              <a:ext cx="134700" cy="134700"/>
            </a:xfrm>
            <a:custGeom>
              <a:avLst/>
              <a:gdLst/>
              <a:ahLst/>
              <a:cxnLst/>
              <a:rect l="l" t="t" r="r" b="b"/>
              <a:pathLst>
                <a:path w="5388" h="5388" extrusionOk="0">
                  <a:moveTo>
                    <a:pt x="2694" y="366"/>
                  </a:moveTo>
                  <a:cubicBezTo>
                    <a:pt x="3972" y="366"/>
                    <a:pt x="5022" y="1416"/>
                    <a:pt x="5022" y="2694"/>
                  </a:cubicBezTo>
                  <a:cubicBezTo>
                    <a:pt x="5022" y="3949"/>
                    <a:pt x="3972" y="4999"/>
                    <a:pt x="2694" y="4999"/>
                  </a:cubicBezTo>
                  <a:cubicBezTo>
                    <a:pt x="1416" y="4999"/>
                    <a:pt x="388" y="3949"/>
                    <a:pt x="388" y="2694"/>
                  </a:cubicBezTo>
                  <a:cubicBezTo>
                    <a:pt x="388" y="1416"/>
                    <a:pt x="1416" y="366"/>
                    <a:pt x="2694" y="366"/>
                  </a:cubicBezTo>
                  <a:close/>
                  <a:moveTo>
                    <a:pt x="2694" y="1"/>
                  </a:moveTo>
                  <a:cubicBezTo>
                    <a:pt x="1210" y="1"/>
                    <a:pt x="0" y="1187"/>
                    <a:pt x="0" y="2694"/>
                  </a:cubicBezTo>
                  <a:cubicBezTo>
                    <a:pt x="0" y="4178"/>
                    <a:pt x="1210" y="5387"/>
                    <a:pt x="2694" y="5387"/>
                  </a:cubicBezTo>
                  <a:cubicBezTo>
                    <a:pt x="4177" y="5387"/>
                    <a:pt x="5387" y="4178"/>
                    <a:pt x="5387" y="2694"/>
                  </a:cubicBezTo>
                  <a:cubicBezTo>
                    <a:pt x="5387" y="1187"/>
                    <a:pt x="4177" y="1"/>
                    <a:pt x="2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1;p2"/>
            <p:cNvSpPr/>
            <p:nvPr/>
          </p:nvSpPr>
          <p:spPr>
            <a:xfrm>
              <a:off x="5976400" y="3566500"/>
              <a:ext cx="87900" cy="87325"/>
            </a:xfrm>
            <a:custGeom>
              <a:avLst/>
              <a:gdLst/>
              <a:ahLst/>
              <a:cxnLst/>
              <a:rect l="l" t="t" r="r" b="b"/>
              <a:pathLst>
                <a:path w="3516" h="3493" extrusionOk="0">
                  <a:moveTo>
                    <a:pt x="1758" y="0"/>
                  </a:moveTo>
                  <a:cubicBezTo>
                    <a:pt x="799" y="0"/>
                    <a:pt x="0" y="776"/>
                    <a:pt x="0" y="1758"/>
                  </a:cubicBezTo>
                  <a:cubicBezTo>
                    <a:pt x="0" y="2717"/>
                    <a:pt x="799" y="3493"/>
                    <a:pt x="1758" y="3493"/>
                  </a:cubicBezTo>
                  <a:cubicBezTo>
                    <a:pt x="2739" y="3493"/>
                    <a:pt x="3515" y="2717"/>
                    <a:pt x="3515" y="1758"/>
                  </a:cubicBezTo>
                  <a:cubicBezTo>
                    <a:pt x="3515" y="776"/>
                    <a:pt x="2739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;p2"/>
            <p:cNvSpPr/>
            <p:nvPr/>
          </p:nvSpPr>
          <p:spPr>
            <a:xfrm>
              <a:off x="4736975" y="1935625"/>
              <a:ext cx="87900" cy="8790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58" y="1"/>
                  </a:moveTo>
                  <a:cubicBezTo>
                    <a:pt x="777" y="1"/>
                    <a:pt x="1" y="777"/>
                    <a:pt x="1" y="1758"/>
                  </a:cubicBezTo>
                  <a:cubicBezTo>
                    <a:pt x="1" y="2717"/>
                    <a:pt x="777" y="3516"/>
                    <a:pt x="1758" y="3516"/>
                  </a:cubicBezTo>
                  <a:cubicBezTo>
                    <a:pt x="2717" y="3516"/>
                    <a:pt x="3516" y="2717"/>
                    <a:pt x="3516" y="1758"/>
                  </a:cubicBezTo>
                  <a:cubicBezTo>
                    <a:pt x="3516" y="777"/>
                    <a:pt x="2717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7;p2"/>
            <p:cNvSpPr/>
            <p:nvPr/>
          </p:nvSpPr>
          <p:spPr>
            <a:xfrm>
              <a:off x="7044625" y="2632950"/>
              <a:ext cx="87900" cy="87325"/>
            </a:xfrm>
            <a:custGeom>
              <a:avLst/>
              <a:gdLst/>
              <a:ahLst/>
              <a:cxnLst/>
              <a:rect l="l" t="t" r="r" b="b"/>
              <a:pathLst>
                <a:path w="3516" h="3493" extrusionOk="0">
                  <a:moveTo>
                    <a:pt x="1758" y="0"/>
                  </a:moveTo>
                  <a:cubicBezTo>
                    <a:pt x="799" y="0"/>
                    <a:pt x="0" y="776"/>
                    <a:pt x="0" y="1735"/>
                  </a:cubicBezTo>
                  <a:cubicBezTo>
                    <a:pt x="0" y="2716"/>
                    <a:pt x="799" y="3493"/>
                    <a:pt x="1758" y="3493"/>
                  </a:cubicBezTo>
                  <a:cubicBezTo>
                    <a:pt x="2739" y="3493"/>
                    <a:pt x="3515" y="2716"/>
                    <a:pt x="3515" y="1735"/>
                  </a:cubicBezTo>
                  <a:cubicBezTo>
                    <a:pt x="3515" y="776"/>
                    <a:pt x="2739" y="0"/>
                    <a:pt x="1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0;p2"/>
            <p:cNvSpPr/>
            <p:nvPr/>
          </p:nvSpPr>
          <p:spPr>
            <a:xfrm>
              <a:off x="3502700" y="2585000"/>
              <a:ext cx="134700" cy="134700"/>
            </a:xfrm>
            <a:custGeom>
              <a:avLst/>
              <a:gdLst/>
              <a:ahLst/>
              <a:cxnLst/>
              <a:rect l="l" t="t" r="r" b="b"/>
              <a:pathLst>
                <a:path w="5388" h="5388" extrusionOk="0">
                  <a:moveTo>
                    <a:pt x="2694" y="389"/>
                  </a:moveTo>
                  <a:cubicBezTo>
                    <a:pt x="3972" y="389"/>
                    <a:pt x="4999" y="1416"/>
                    <a:pt x="4999" y="2694"/>
                  </a:cubicBezTo>
                  <a:cubicBezTo>
                    <a:pt x="4999" y="3973"/>
                    <a:pt x="3972" y="5000"/>
                    <a:pt x="2694" y="5000"/>
                  </a:cubicBezTo>
                  <a:cubicBezTo>
                    <a:pt x="1416" y="5000"/>
                    <a:pt x="389" y="3973"/>
                    <a:pt x="389" y="2694"/>
                  </a:cubicBezTo>
                  <a:cubicBezTo>
                    <a:pt x="389" y="1416"/>
                    <a:pt x="1416" y="389"/>
                    <a:pt x="2694" y="389"/>
                  </a:cubicBezTo>
                  <a:close/>
                  <a:moveTo>
                    <a:pt x="2694" y="1"/>
                  </a:moveTo>
                  <a:cubicBezTo>
                    <a:pt x="1210" y="1"/>
                    <a:pt x="1" y="1211"/>
                    <a:pt x="1" y="2694"/>
                  </a:cubicBezTo>
                  <a:cubicBezTo>
                    <a:pt x="1" y="4178"/>
                    <a:pt x="1210" y="5388"/>
                    <a:pt x="2694" y="5388"/>
                  </a:cubicBezTo>
                  <a:cubicBezTo>
                    <a:pt x="4178" y="5388"/>
                    <a:pt x="5387" y="4178"/>
                    <a:pt x="5387" y="2694"/>
                  </a:cubicBezTo>
                  <a:cubicBezTo>
                    <a:pt x="5387" y="1211"/>
                    <a:pt x="4178" y="1"/>
                    <a:pt x="2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1;p2"/>
            <p:cNvSpPr/>
            <p:nvPr/>
          </p:nvSpPr>
          <p:spPr>
            <a:xfrm>
              <a:off x="3526100" y="2608400"/>
              <a:ext cx="87900" cy="87900"/>
            </a:xfrm>
            <a:custGeom>
              <a:avLst/>
              <a:gdLst/>
              <a:ahLst/>
              <a:cxnLst/>
              <a:rect l="l" t="t" r="r" b="b"/>
              <a:pathLst>
                <a:path w="3516" h="3516" extrusionOk="0">
                  <a:moveTo>
                    <a:pt x="1758" y="1"/>
                  </a:moveTo>
                  <a:cubicBezTo>
                    <a:pt x="776" y="1"/>
                    <a:pt x="0" y="777"/>
                    <a:pt x="0" y="1758"/>
                  </a:cubicBezTo>
                  <a:cubicBezTo>
                    <a:pt x="0" y="2717"/>
                    <a:pt x="776" y="3516"/>
                    <a:pt x="1758" y="3516"/>
                  </a:cubicBezTo>
                  <a:cubicBezTo>
                    <a:pt x="2717" y="3516"/>
                    <a:pt x="3516" y="2717"/>
                    <a:pt x="3516" y="1758"/>
                  </a:cubicBezTo>
                  <a:cubicBezTo>
                    <a:pt x="3516" y="777"/>
                    <a:pt x="2717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8;p2"/>
            <p:cNvSpPr/>
            <p:nvPr/>
          </p:nvSpPr>
          <p:spPr>
            <a:xfrm>
              <a:off x="6446600" y="2270600"/>
              <a:ext cx="106150" cy="106150"/>
            </a:xfrm>
            <a:custGeom>
              <a:avLst/>
              <a:gdLst/>
              <a:ahLst/>
              <a:cxnLst/>
              <a:rect l="l" t="t" r="r" b="b"/>
              <a:pathLst>
                <a:path w="4246" h="4246" extrusionOk="0">
                  <a:moveTo>
                    <a:pt x="2123" y="0"/>
                  </a:moveTo>
                  <a:cubicBezTo>
                    <a:pt x="959" y="0"/>
                    <a:pt x="0" y="959"/>
                    <a:pt x="0" y="2123"/>
                  </a:cubicBezTo>
                  <a:cubicBezTo>
                    <a:pt x="0" y="3310"/>
                    <a:pt x="959" y="4246"/>
                    <a:pt x="2123" y="4246"/>
                  </a:cubicBezTo>
                  <a:cubicBezTo>
                    <a:pt x="3310" y="4246"/>
                    <a:pt x="4246" y="3310"/>
                    <a:pt x="4246" y="2123"/>
                  </a:cubicBezTo>
                  <a:cubicBezTo>
                    <a:pt x="4246" y="959"/>
                    <a:pt x="3310" y="0"/>
                    <a:pt x="2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9;p2"/>
            <p:cNvSpPr/>
            <p:nvPr/>
          </p:nvSpPr>
          <p:spPr>
            <a:xfrm>
              <a:off x="6258275" y="330057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393" y="1"/>
                  </a:moveTo>
                  <a:cubicBezTo>
                    <a:pt x="617" y="1"/>
                    <a:pt x="1" y="617"/>
                    <a:pt x="1" y="1393"/>
                  </a:cubicBezTo>
                  <a:cubicBezTo>
                    <a:pt x="1" y="2146"/>
                    <a:pt x="617" y="2786"/>
                    <a:pt x="1393" y="2786"/>
                  </a:cubicBezTo>
                  <a:cubicBezTo>
                    <a:pt x="2169" y="2786"/>
                    <a:pt x="2786" y="2146"/>
                    <a:pt x="2786" y="1393"/>
                  </a:cubicBezTo>
                  <a:cubicBezTo>
                    <a:pt x="2786" y="617"/>
                    <a:pt x="2169" y="1"/>
                    <a:pt x="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0;p2"/>
            <p:cNvSpPr/>
            <p:nvPr/>
          </p:nvSpPr>
          <p:spPr>
            <a:xfrm>
              <a:off x="4746100" y="3030675"/>
              <a:ext cx="69650" cy="69075"/>
            </a:xfrm>
            <a:custGeom>
              <a:avLst/>
              <a:gdLst/>
              <a:ahLst/>
              <a:cxnLst/>
              <a:rect l="l" t="t" r="r" b="b"/>
              <a:pathLst>
                <a:path w="2786" h="2763" extrusionOk="0">
                  <a:moveTo>
                    <a:pt x="1393" y="0"/>
                  </a:moveTo>
                  <a:cubicBezTo>
                    <a:pt x="617" y="0"/>
                    <a:pt x="1" y="617"/>
                    <a:pt x="1" y="1393"/>
                  </a:cubicBezTo>
                  <a:cubicBezTo>
                    <a:pt x="1" y="2146"/>
                    <a:pt x="617" y="2762"/>
                    <a:pt x="1393" y="2762"/>
                  </a:cubicBezTo>
                  <a:cubicBezTo>
                    <a:pt x="2169" y="2762"/>
                    <a:pt x="2786" y="2146"/>
                    <a:pt x="2786" y="1393"/>
                  </a:cubicBezTo>
                  <a:cubicBezTo>
                    <a:pt x="2786" y="617"/>
                    <a:pt x="2169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4;p2"/>
            <p:cNvSpPr/>
            <p:nvPr/>
          </p:nvSpPr>
          <p:spPr>
            <a:xfrm>
              <a:off x="3572900" y="2384150"/>
              <a:ext cx="139825" cy="139250"/>
            </a:xfrm>
            <a:custGeom>
              <a:avLst/>
              <a:gdLst/>
              <a:ahLst/>
              <a:cxnLst/>
              <a:rect l="l" t="t" r="r" b="b"/>
              <a:pathLst>
                <a:path w="5593" h="5570" extrusionOk="0">
                  <a:moveTo>
                    <a:pt x="2808" y="0"/>
                  </a:moveTo>
                  <a:cubicBezTo>
                    <a:pt x="1255" y="0"/>
                    <a:pt x="0" y="1233"/>
                    <a:pt x="0" y="2785"/>
                  </a:cubicBezTo>
                  <a:cubicBezTo>
                    <a:pt x="0" y="4314"/>
                    <a:pt x="1255" y="5570"/>
                    <a:pt x="2808" y="5570"/>
                  </a:cubicBezTo>
                  <a:cubicBezTo>
                    <a:pt x="4337" y="5570"/>
                    <a:pt x="5592" y="4314"/>
                    <a:pt x="5592" y="2785"/>
                  </a:cubicBezTo>
                  <a:cubicBezTo>
                    <a:pt x="5592" y="1233"/>
                    <a:pt x="4337" y="0"/>
                    <a:pt x="2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5;p2"/>
            <p:cNvSpPr/>
            <p:nvPr/>
          </p:nvSpPr>
          <p:spPr>
            <a:xfrm>
              <a:off x="5419450" y="2995300"/>
              <a:ext cx="139825" cy="139825"/>
            </a:xfrm>
            <a:custGeom>
              <a:avLst/>
              <a:gdLst/>
              <a:ahLst/>
              <a:cxnLst/>
              <a:rect l="l" t="t" r="r" b="b"/>
              <a:pathLst>
                <a:path w="5593" h="5593" extrusionOk="0">
                  <a:moveTo>
                    <a:pt x="2785" y="0"/>
                  </a:moveTo>
                  <a:cubicBezTo>
                    <a:pt x="1256" y="0"/>
                    <a:pt x="1" y="1256"/>
                    <a:pt x="1" y="2808"/>
                  </a:cubicBezTo>
                  <a:cubicBezTo>
                    <a:pt x="1" y="4337"/>
                    <a:pt x="1256" y="5592"/>
                    <a:pt x="2785" y="5592"/>
                  </a:cubicBezTo>
                  <a:cubicBezTo>
                    <a:pt x="4338" y="5592"/>
                    <a:pt x="5593" y="4337"/>
                    <a:pt x="5593" y="2808"/>
                  </a:cubicBezTo>
                  <a:cubicBezTo>
                    <a:pt x="5593" y="1256"/>
                    <a:pt x="4338" y="0"/>
                    <a:pt x="2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6;p2"/>
            <p:cNvSpPr/>
            <p:nvPr/>
          </p:nvSpPr>
          <p:spPr>
            <a:xfrm>
              <a:off x="3311550" y="1787275"/>
              <a:ext cx="65075" cy="65075"/>
            </a:xfrm>
            <a:custGeom>
              <a:avLst/>
              <a:gdLst/>
              <a:ahLst/>
              <a:cxnLst/>
              <a:rect l="l" t="t" r="r" b="b"/>
              <a:pathLst>
                <a:path w="2603" h="2603" extrusionOk="0">
                  <a:moveTo>
                    <a:pt x="1301" y="0"/>
                  </a:moveTo>
                  <a:cubicBezTo>
                    <a:pt x="594" y="0"/>
                    <a:pt x="0" y="571"/>
                    <a:pt x="0" y="1301"/>
                  </a:cubicBezTo>
                  <a:cubicBezTo>
                    <a:pt x="0" y="2009"/>
                    <a:pt x="594" y="2602"/>
                    <a:pt x="1301" y="2602"/>
                  </a:cubicBezTo>
                  <a:cubicBezTo>
                    <a:pt x="2009" y="2602"/>
                    <a:pt x="2602" y="2009"/>
                    <a:pt x="2602" y="1301"/>
                  </a:cubicBezTo>
                  <a:cubicBezTo>
                    <a:pt x="2602" y="571"/>
                    <a:pt x="2009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4;p2"/>
            <p:cNvSpPr/>
            <p:nvPr/>
          </p:nvSpPr>
          <p:spPr>
            <a:xfrm>
              <a:off x="1238425" y="1362725"/>
              <a:ext cx="73075" cy="73050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2" y="0"/>
                  </a:moveTo>
                  <a:cubicBezTo>
                    <a:pt x="640" y="0"/>
                    <a:pt x="1" y="662"/>
                    <a:pt x="1" y="1461"/>
                  </a:cubicBezTo>
                  <a:cubicBezTo>
                    <a:pt x="1" y="2260"/>
                    <a:pt x="640" y="2922"/>
                    <a:pt x="1462" y="2922"/>
                  </a:cubicBezTo>
                  <a:cubicBezTo>
                    <a:pt x="2260" y="2922"/>
                    <a:pt x="2922" y="2260"/>
                    <a:pt x="2922" y="1461"/>
                  </a:cubicBezTo>
                  <a:cubicBezTo>
                    <a:pt x="2922" y="662"/>
                    <a:pt x="2260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0;p2"/>
            <p:cNvSpPr/>
            <p:nvPr/>
          </p:nvSpPr>
          <p:spPr>
            <a:xfrm>
              <a:off x="4775775" y="1974875"/>
              <a:ext cx="2300825" cy="706600"/>
            </a:xfrm>
            <a:custGeom>
              <a:avLst/>
              <a:gdLst/>
              <a:ahLst/>
              <a:cxnLst/>
              <a:rect l="l" t="t" r="r" b="b"/>
              <a:pathLst>
                <a:path w="92033" h="28264" extrusionOk="0">
                  <a:moveTo>
                    <a:pt x="206" y="0"/>
                  </a:moveTo>
                  <a:cubicBezTo>
                    <a:pt x="155" y="0"/>
                    <a:pt x="104" y="17"/>
                    <a:pt x="69" y="51"/>
                  </a:cubicBezTo>
                  <a:cubicBezTo>
                    <a:pt x="1" y="120"/>
                    <a:pt x="1" y="234"/>
                    <a:pt x="69" y="325"/>
                  </a:cubicBezTo>
                  <a:lnTo>
                    <a:pt x="28007" y="28263"/>
                  </a:lnTo>
                  <a:lnTo>
                    <a:pt x="91850" y="28263"/>
                  </a:lnTo>
                  <a:cubicBezTo>
                    <a:pt x="91941" y="28263"/>
                    <a:pt x="92032" y="28172"/>
                    <a:pt x="92032" y="28058"/>
                  </a:cubicBezTo>
                  <a:cubicBezTo>
                    <a:pt x="92032" y="27967"/>
                    <a:pt x="91941" y="27875"/>
                    <a:pt x="91850" y="27875"/>
                  </a:cubicBezTo>
                  <a:lnTo>
                    <a:pt x="28167" y="27875"/>
                  </a:lnTo>
                  <a:lnTo>
                    <a:pt x="343" y="51"/>
                  </a:lnTo>
                  <a:cubicBezTo>
                    <a:pt x="309" y="17"/>
                    <a:pt x="258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1;p2"/>
            <p:cNvSpPr/>
            <p:nvPr/>
          </p:nvSpPr>
          <p:spPr>
            <a:xfrm>
              <a:off x="3518100" y="2023500"/>
              <a:ext cx="149550" cy="93050"/>
            </a:xfrm>
            <a:custGeom>
              <a:avLst/>
              <a:gdLst/>
              <a:ahLst/>
              <a:cxnLst/>
              <a:rect l="l" t="t" r="r" b="b"/>
              <a:pathLst>
                <a:path w="5982" h="3722" extrusionOk="0">
                  <a:moveTo>
                    <a:pt x="1" y="1"/>
                  </a:moveTo>
                  <a:lnTo>
                    <a:pt x="3607" y="3721"/>
                  </a:lnTo>
                  <a:lnTo>
                    <a:pt x="5981" y="3721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2;p2"/>
            <p:cNvSpPr/>
            <p:nvPr/>
          </p:nvSpPr>
          <p:spPr>
            <a:xfrm>
              <a:off x="3630525" y="2023500"/>
              <a:ext cx="148950" cy="93050"/>
            </a:xfrm>
            <a:custGeom>
              <a:avLst/>
              <a:gdLst/>
              <a:ahLst/>
              <a:cxnLst/>
              <a:rect l="l" t="t" r="r" b="b"/>
              <a:pathLst>
                <a:path w="5958" h="3722" extrusionOk="0">
                  <a:moveTo>
                    <a:pt x="0" y="1"/>
                  </a:moveTo>
                  <a:lnTo>
                    <a:pt x="3584" y="3721"/>
                  </a:lnTo>
                  <a:lnTo>
                    <a:pt x="5958" y="3721"/>
                  </a:lnTo>
                  <a:lnTo>
                    <a:pt x="2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3;p2"/>
            <p:cNvSpPr/>
            <p:nvPr/>
          </p:nvSpPr>
          <p:spPr>
            <a:xfrm>
              <a:off x="3742375" y="2023500"/>
              <a:ext cx="149525" cy="93050"/>
            </a:xfrm>
            <a:custGeom>
              <a:avLst/>
              <a:gdLst/>
              <a:ahLst/>
              <a:cxnLst/>
              <a:rect l="l" t="t" r="r" b="b"/>
              <a:pathLst>
                <a:path w="5981" h="3722" extrusionOk="0">
                  <a:moveTo>
                    <a:pt x="0" y="1"/>
                  </a:moveTo>
                  <a:lnTo>
                    <a:pt x="3584" y="3721"/>
                  </a:lnTo>
                  <a:lnTo>
                    <a:pt x="5980" y="3721"/>
                  </a:lnTo>
                  <a:lnTo>
                    <a:pt x="2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4;p2"/>
            <p:cNvSpPr/>
            <p:nvPr/>
          </p:nvSpPr>
          <p:spPr>
            <a:xfrm>
              <a:off x="3854775" y="2023500"/>
              <a:ext cx="148975" cy="93050"/>
            </a:xfrm>
            <a:custGeom>
              <a:avLst/>
              <a:gdLst/>
              <a:ahLst/>
              <a:cxnLst/>
              <a:rect l="l" t="t" r="r" b="b"/>
              <a:pathLst>
                <a:path w="5959" h="3722" extrusionOk="0">
                  <a:moveTo>
                    <a:pt x="1" y="1"/>
                  </a:moveTo>
                  <a:lnTo>
                    <a:pt x="3584" y="3721"/>
                  </a:lnTo>
                  <a:lnTo>
                    <a:pt x="5958" y="3721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5;p2"/>
            <p:cNvSpPr/>
            <p:nvPr/>
          </p:nvSpPr>
          <p:spPr>
            <a:xfrm>
              <a:off x="3966625" y="2023500"/>
              <a:ext cx="148950" cy="93050"/>
            </a:xfrm>
            <a:custGeom>
              <a:avLst/>
              <a:gdLst/>
              <a:ahLst/>
              <a:cxnLst/>
              <a:rect l="l" t="t" r="r" b="b"/>
              <a:pathLst>
                <a:path w="5958" h="3722" extrusionOk="0">
                  <a:moveTo>
                    <a:pt x="1" y="1"/>
                  </a:moveTo>
                  <a:lnTo>
                    <a:pt x="3584" y="3721"/>
                  </a:lnTo>
                  <a:lnTo>
                    <a:pt x="5958" y="3721"/>
                  </a:lnTo>
                  <a:lnTo>
                    <a:pt x="2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6;p2"/>
            <p:cNvSpPr/>
            <p:nvPr/>
          </p:nvSpPr>
          <p:spPr>
            <a:xfrm>
              <a:off x="4078475" y="2023500"/>
              <a:ext cx="149525" cy="93050"/>
            </a:xfrm>
            <a:custGeom>
              <a:avLst/>
              <a:gdLst/>
              <a:ahLst/>
              <a:cxnLst/>
              <a:rect l="l" t="t" r="r" b="b"/>
              <a:pathLst>
                <a:path w="5981" h="3722" extrusionOk="0">
                  <a:moveTo>
                    <a:pt x="0" y="1"/>
                  </a:moveTo>
                  <a:lnTo>
                    <a:pt x="3607" y="3721"/>
                  </a:lnTo>
                  <a:lnTo>
                    <a:pt x="5981" y="3721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7;p2"/>
            <p:cNvSpPr/>
            <p:nvPr/>
          </p:nvSpPr>
          <p:spPr>
            <a:xfrm>
              <a:off x="4190875" y="2023500"/>
              <a:ext cx="148975" cy="93050"/>
            </a:xfrm>
            <a:custGeom>
              <a:avLst/>
              <a:gdLst/>
              <a:ahLst/>
              <a:cxnLst/>
              <a:rect l="l" t="t" r="r" b="b"/>
              <a:pathLst>
                <a:path w="5959" h="3722" extrusionOk="0">
                  <a:moveTo>
                    <a:pt x="1" y="1"/>
                  </a:moveTo>
                  <a:lnTo>
                    <a:pt x="3584" y="3721"/>
                  </a:lnTo>
                  <a:lnTo>
                    <a:pt x="5958" y="3721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8;p2"/>
            <p:cNvSpPr/>
            <p:nvPr/>
          </p:nvSpPr>
          <p:spPr>
            <a:xfrm>
              <a:off x="4302725" y="2023500"/>
              <a:ext cx="149525" cy="93050"/>
            </a:xfrm>
            <a:custGeom>
              <a:avLst/>
              <a:gdLst/>
              <a:ahLst/>
              <a:cxnLst/>
              <a:rect l="l" t="t" r="r" b="b"/>
              <a:pathLst>
                <a:path w="5981" h="3722" extrusionOk="0">
                  <a:moveTo>
                    <a:pt x="1" y="1"/>
                  </a:moveTo>
                  <a:lnTo>
                    <a:pt x="3584" y="3721"/>
                  </a:lnTo>
                  <a:lnTo>
                    <a:pt x="5981" y="3721"/>
                  </a:lnTo>
                  <a:lnTo>
                    <a:pt x="2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9;p2"/>
            <p:cNvSpPr/>
            <p:nvPr/>
          </p:nvSpPr>
          <p:spPr>
            <a:xfrm>
              <a:off x="2718075" y="2800150"/>
              <a:ext cx="276800" cy="172925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1" y="0"/>
                  </a:moveTo>
                  <a:lnTo>
                    <a:pt x="6666" y="6916"/>
                  </a:lnTo>
                  <a:lnTo>
                    <a:pt x="11071" y="6916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0;p2"/>
            <p:cNvSpPr/>
            <p:nvPr/>
          </p:nvSpPr>
          <p:spPr>
            <a:xfrm>
              <a:off x="2925800" y="2800150"/>
              <a:ext cx="276775" cy="172925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0" y="0"/>
                  </a:moveTo>
                  <a:lnTo>
                    <a:pt x="6665" y="6916"/>
                  </a:lnTo>
                  <a:lnTo>
                    <a:pt x="11070" y="6916"/>
                  </a:lnTo>
                  <a:lnTo>
                    <a:pt x="4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1;p2"/>
            <p:cNvSpPr/>
            <p:nvPr/>
          </p:nvSpPr>
          <p:spPr>
            <a:xfrm>
              <a:off x="3133500" y="2800150"/>
              <a:ext cx="276775" cy="172925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1" y="0"/>
                  </a:moveTo>
                  <a:lnTo>
                    <a:pt x="6666" y="6916"/>
                  </a:lnTo>
                  <a:lnTo>
                    <a:pt x="11071" y="6916"/>
                  </a:lnTo>
                  <a:lnTo>
                    <a:pt x="44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2;p2"/>
            <p:cNvSpPr/>
            <p:nvPr/>
          </p:nvSpPr>
          <p:spPr>
            <a:xfrm>
              <a:off x="3341775" y="2800150"/>
              <a:ext cx="276800" cy="172925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1" y="0"/>
                  </a:moveTo>
                  <a:lnTo>
                    <a:pt x="6643" y="6916"/>
                  </a:lnTo>
                  <a:lnTo>
                    <a:pt x="11071" y="6916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3;p2"/>
            <p:cNvSpPr/>
            <p:nvPr/>
          </p:nvSpPr>
          <p:spPr>
            <a:xfrm>
              <a:off x="3549500" y="2800150"/>
              <a:ext cx="276775" cy="172925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0" y="0"/>
                  </a:moveTo>
                  <a:lnTo>
                    <a:pt x="6665" y="6916"/>
                  </a:lnTo>
                  <a:lnTo>
                    <a:pt x="11071" y="6916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4;p2"/>
            <p:cNvSpPr/>
            <p:nvPr/>
          </p:nvSpPr>
          <p:spPr>
            <a:xfrm>
              <a:off x="3757200" y="2800150"/>
              <a:ext cx="276775" cy="172925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1" y="0"/>
                  </a:moveTo>
                  <a:lnTo>
                    <a:pt x="6666" y="6916"/>
                  </a:lnTo>
                  <a:lnTo>
                    <a:pt x="11071" y="6916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Группа 334"/>
          <p:cNvGrpSpPr/>
          <p:nvPr/>
        </p:nvGrpSpPr>
        <p:grpSpPr>
          <a:xfrm>
            <a:off x="284197" y="5485569"/>
            <a:ext cx="1315900" cy="172925"/>
            <a:chOff x="3392928" y="784425"/>
            <a:chExt cx="1315900" cy="172925"/>
          </a:xfrm>
          <a:solidFill>
            <a:schemeClr val="accent1"/>
          </a:solidFill>
        </p:grpSpPr>
        <p:sp>
          <p:nvSpPr>
            <p:cNvPr id="336" name="Google Shape;847;p11"/>
            <p:cNvSpPr/>
            <p:nvPr/>
          </p:nvSpPr>
          <p:spPr>
            <a:xfrm flipH="1">
              <a:off x="4432028" y="784425"/>
              <a:ext cx="276800" cy="172925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1" y="0"/>
                  </a:moveTo>
                  <a:lnTo>
                    <a:pt x="6666" y="6916"/>
                  </a:lnTo>
                  <a:lnTo>
                    <a:pt x="11071" y="6916"/>
                  </a:lnTo>
                  <a:lnTo>
                    <a:pt x="44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48;p11"/>
            <p:cNvSpPr/>
            <p:nvPr/>
          </p:nvSpPr>
          <p:spPr>
            <a:xfrm flipH="1">
              <a:off x="4224328" y="784425"/>
              <a:ext cx="276775" cy="172925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0" y="0"/>
                  </a:moveTo>
                  <a:lnTo>
                    <a:pt x="6665" y="6916"/>
                  </a:lnTo>
                  <a:lnTo>
                    <a:pt x="11070" y="6916"/>
                  </a:lnTo>
                  <a:lnTo>
                    <a:pt x="4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49;p11"/>
            <p:cNvSpPr/>
            <p:nvPr/>
          </p:nvSpPr>
          <p:spPr>
            <a:xfrm flipH="1">
              <a:off x="4016628" y="784425"/>
              <a:ext cx="276775" cy="172925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1" y="0"/>
                  </a:moveTo>
                  <a:lnTo>
                    <a:pt x="6666" y="6916"/>
                  </a:lnTo>
                  <a:lnTo>
                    <a:pt x="11071" y="6916"/>
                  </a:lnTo>
                  <a:lnTo>
                    <a:pt x="44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50;p11"/>
            <p:cNvSpPr/>
            <p:nvPr/>
          </p:nvSpPr>
          <p:spPr>
            <a:xfrm flipH="1">
              <a:off x="3808328" y="784425"/>
              <a:ext cx="276800" cy="172925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1" y="0"/>
                  </a:moveTo>
                  <a:lnTo>
                    <a:pt x="6643" y="6916"/>
                  </a:lnTo>
                  <a:lnTo>
                    <a:pt x="11071" y="6916"/>
                  </a:lnTo>
                  <a:lnTo>
                    <a:pt x="44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51;p11"/>
            <p:cNvSpPr/>
            <p:nvPr/>
          </p:nvSpPr>
          <p:spPr>
            <a:xfrm flipH="1">
              <a:off x="3600628" y="784425"/>
              <a:ext cx="276775" cy="172925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0" y="0"/>
                  </a:moveTo>
                  <a:lnTo>
                    <a:pt x="6665" y="6916"/>
                  </a:lnTo>
                  <a:lnTo>
                    <a:pt x="11071" y="6916"/>
                  </a:lnTo>
                  <a:lnTo>
                    <a:pt x="44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52;p11"/>
            <p:cNvSpPr/>
            <p:nvPr/>
          </p:nvSpPr>
          <p:spPr>
            <a:xfrm flipH="1">
              <a:off x="3392928" y="784425"/>
              <a:ext cx="276775" cy="172925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1" y="0"/>
                  </a:moveTo>
                  <a:lnTo>
                    <a:pt x="6666" y="6916"/>
                  </a:lnTo>
                  <a:lnTo>
                    <a:pt x="11071" y="6916"/>
                  </a:lnTo>
                  <a:lnTo>
                    <a:pt x="44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782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Критерий «Комфортность условий, в которых осуществляется образовательная деятельность»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120069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сельского хозяйства Российской Федерации; Министерство науки и высшего образования Российской Федерации; Федеральное агентство воздушного транспорта; Федеральное агентство железнодорожного транспорта; Правительство Российской Федерации; Министерство просвещения Российской Федерации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459020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65698"/>
            <a:ext cx="0" cy="125180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604773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38546" y="5346134"/>
            <a:ext cx="3419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Федеральное агентство железнодорожного транспорта; Федеральное агентство воздушного транспорта; Министерство науки и высшего образования Российской Федерации; Министерство сельского хозяйства Российской Федерации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 flipH="1">
            <a:off x="8332639" y="5442320"/>
            <a:ext cx="396" cy="9840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1DDBA75-DD54-480D-9B3B-5AC8F82CD6A7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1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Показатель «Обеспечение в организации комфортных условий предоставления услуг»</a:t>
            </a:r>
          </a:p>
        </p:txBody>
      </p: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3813B8F2-D61D-4661-95E1-EA58EEFC2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810547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oogle Shape;536;p7"/>
          <p:cNvGrpSpPr/>
          <p:nvPr/>
        </p:nvGrpSpPr>
        <p:grpSpPr>
          <a:xfrm>
            <a:off x="7535366" y="2709714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536;p7"/>
          <p:cNvGrpSpPr/>
          <p:nvPr/>
        </p:nvGrpSpPr>
        <p:grpSpPr>
          <a:xfrm>
            <a:off x="7535366" y="5759702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F1F7555D-0728-4B95-94D3-C4B84EA3C918}"/>
              </a:ext>
            </a:extLst>
          </p:cNvPr>
          <p:cNvSpPr/>
          <p:nvPr/>
        </p:nvSpPr>
        <p:spPr>
          <a:xfrm>
            <a:off x="8338546" y="5446018"/>
            <a:ext cx="3419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сельского хозяйства Российской Федерации; Министерство просвещения Российской Федерации; Министерство науки и высшего образования Российской Федерации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65698"/>
            <a:ext cx="0" cy="12898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 flipH="1">
            <a:off x="8332639" y="5442320"/>
            <a:ext cx="396" cy="7576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6FEFB0E-AD88-44EE-A842-9F288376173B}"/>
              </a:ext>
            </a:extLst>
          </p:cNvPr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сельского хозяйства Российской Федерации; Министерство науки и высшего образования Российской Федерации; Федеральное агентство морского и речного транспорта; Федеральное агентство воздушного транспорта; Федеральное агентство железнодорожного транспорта; Правительство Российской Федерации; 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DBC358C-F5BB-412D-9F2A-4386B141B0B4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9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Критерий «Доступность услуг для инвалидов»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178541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oogle Shape;536;p7"/>
          <p:cNvGrpSpPr/>
          <p:nvPr/>
        </p:nvGrpSpPr>
        <p:grpSpPr>
          <a:xfrm>
            <a:off x="7535366" y="2459020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3940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604773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2639" y="5442320"/>
            <a:ext cx="0" cy="9840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597DA50-8B23-4F15-999A-47AE50E2A36E}"/>
              </a:ext>
            </a:extLst>
          </p:cNvPr>
          <p:cNvSpPr/>
          <p:nvPr/>
        </p:nvSpPr>
        <p:spPr>
          <a:xfrm>
            <a:off x="8338546" y="5302002"/>
            <a:ext cx="3419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сельского хозяйства Российской Федерации; Федеральная служба по интеллектуальной собственности, патентам и товарным знакам; Российская академия художеств; Министерство науки и высшего образования Российской Федерации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4C14433-DF71-4ECD-B54B-78C058DF3BC3}"/>
              </a:ext>
            </a:extLst>
          </p:cNvPr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сельского хозяйства Российской Федерации; Министерство науки и высшего образования Российской Федерации; Федеральное агентство воздушного транспорта; Федеральное агентство железнодорожного транспорта; Правительство Российской Федерации; Министерство просвещения Российской Федерации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2D58E14-0B02-479C-9A8D-2059916520EA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7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Показатель «Оборудование помещений организации и прилегающей к ней территории с учетом доступности для инвалидов»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988684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oogle Shape;536;p7"/>
          <p:cNvGrpSpPr/>
          <p:nvPr/>
        </p:nvGrpSpPr>
        <p:grpSpPr>
          <a:xfrm>
            <a:off x="7535366" y="2459020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2247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604773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2639" y="5302002"/>
            <a:ext cx="0" cy="11243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4694A80-F860-49ED-B8AA-7EAE3C5534EB}"/>
              </a:ext>
            </a:extLst>
          </p:cNvPr>
          <p:cNvSpPr/>
          <p:nvPr/>
        </p:nvSpPr>
        <p:spPr>
          <a:xfrm>
            <a:off x="8338546" y="5302002"/>
            <a:ext cx="3419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спорта Российской Федерации; Федеральная служба по интеллектуальной собственности, патентам и товарным знакам; Российская академия художеств; Министерство науки и высшего образования Российской Федерации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4CC25DD-77A3-4A32-A515-0B19A6569EFF}"/>
              </a:ext>
            </a:extLst>
          </p:cNvPr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сельского хозяйства Российской Федерации; Министерство науки и высшего образования Российской Федерации; Федеральное агентство воздушного транспорта; Федеральное агентство железнодорожного транспорта; Правительство Российской Федерации; Министерство просвещения Российской Федерации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243FEA3-1A9B-459E-A0B7-AEC6207AA903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8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Показатель «Обеспечение в организации условий доступности, позволяющих инвалидам получать образовательные услуги наравне с другими»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493690"/>
            <a:ext cx="0" cy="12898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8332639" y="5603977"/>
            <a:ext cx="0" cy="5343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3813B8F2-D61D-4661-95E1-EA58EEFC2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207845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oogle Shape;536;p7"/>
          <p:cNvGrpSpPr/>
          <p:nvPr/>
        </p:nvGrpSpPr>
        <p:grpSpPr>
          <a:xfrm>
            <a:off x="7535366" y="2709714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536;p7"/>
          <p:cNvGrpSpPr/>
          <p:nvPr/>
        </p:nvGrpSpPr>
        <p:grpSpPr>
          <a:xfrm>
            <a:off x="7535366" y="5759702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2CB1EB8-5AAD-4BDF-A347-A61A4F87B107}"/>
              </a:ext>
            </a:extLst>
          </p:cNvPr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сельского хозяйства Российской Федерации; Министерство науки и высшего образования Российской Федерации; Федеральное агентство воздушного транспорта; Федеральное агентство железнодорожного транспорта; Правительство Российской Федерации; Министерство просвещения Российской Федерации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79C5E971-A6FB-4AA1-A06C-315504A60C25}"/>
              </a:ext>
            </a:extLst>
          </p:cNvPr>
          <p:cNvSpPr/>
          <p:nvPr/>
        </p:nvSpPr>
        <p:spPr>
          <a:xfrm>
            <a:off x="8338546" y="5302002"/>
            <a:ext cx="3419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спорта Российской Федерации; Федеральная служба по интеллектуальной собственности, патентам и товарным знакам; Российская академия художеств; Министерство науки и высшего образования Российской Федерации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FF04C8F-0EA4-450F-A3E6-DF829D069DC5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Показатель «Доля получателей услуг, удовлетворенных доступностью услуг для инвалидов»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33035" y="2485504"/>
            <a:ext cx="34191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Федеральное агентство связи; Федеральное агентство морского и речного транспорта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493690"/>
            <a:ext cx="0" cy="12898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32640" y="5517638"/>
            <a:ext cx="36010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сельского хозяйства Российской Федерации; Министерство науки и высшего образования Российской Федерации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8332639" y="5603977"/>
            <a:ext cx="0" cy="5343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3813B8F2-D61D-4661-95E1-EA58EEFC2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489378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oogle Shape;536;p7"/>
          <p:cNvGrpSpPr/>
          <p:nvPr/>
        </p:nvGrpSpPr>
        <p:grpSpPr>
          <a:xfrm>
            <a:off x="7535366" y="2709714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536;p7"/>
          <p:cNvGrpSpPr/>
          <p:nvPr/>
        </p:nvGrpSpPr>
        <p:grpSpPr>
          <a:xfrm>
            <a:off x="7535366" y="5759702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4A43D81-8A47-40E8-88C0-3A92F6E9CDC9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1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Критерий «Доброжелательность, вежливость работников»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940618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Верховный суд Российской Федерации, Высший арбитражный суд Российской Федерации; Федеральная таможенная служба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568416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3940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595007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67454" y="5892009"/>
            <a:ext cx="34191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2639" y="5892009"/>
            <a:ext cx="396" cy="3433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161084C-AB05-4963-A499-CDAF488F6D83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3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Показатель «Доля получателей услуг, удовлетворенных доброжелательностью, вежливостью работников организации, обеспечивающих первичный контакт и информирование получателя услуги»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366000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Верховный суд Российской Федерации, Высший арбитражный суд Российской Федерации; Федеральная таможенная служба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568416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3238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595007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33035" y="5036600"/>
            <a:ext cx="34191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просвещения Российской Федерации; Министерство науки и высшего образования Российской Федерации; Министерство сельского хозяйства Российской Федерации; Министерство культуры Российской Федерации; Министерство спорта Российской Федерации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3035" y="5085978"/>
            <a:ext cx="0" cy="11494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06F3B6A-1F81-4C00-8572-772DF5FF7B29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2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Показатель «Доля получателей услуг, удовлетворенных доброжелательностью, вежливостью работников организации, обеспечивающих непосредственное оказание услуги при обращении в организацию»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290739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Верховный суд Российской Федерации, Высший арбитражный суд Российской Федерации; Федеральная таможенная служба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568416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3559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595007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67454" y="5013970"/>
            <a:ext cx="34191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просвещения Российской Федерации; Федеральное агентство морского и речного транспорта; Министерство сельского хозяйства Российской Федерации; Правительство Российской Федерации; Министерство науки и высшего образования Российской Федерации; Министерство спорта Российской Федерации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3035" y="5085978"/>
            <a:ext cx="0" cy="11494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6BDA18A-C5C4-4634-9ED5-F815C73B8675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Показатель «Доля получателей услуг, удовлетворенных доброжелательностью, вежливостью работников организации при использовании дистанционных форм взаимодействия»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051247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Верховный суд Российской Федерации, Высший арбитражный суд Российской Федерации; Федеральная таможенная служба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568416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3940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595007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67454" y="5879227"/>
            <a:ext cx="34191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3035" y="5946594"/>
            <a:ext cx="0" cy="2510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05707B7-2297-4F1C-B069-1BDB36ACEA82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18" y="154082"/>
            <a:ext cx="10988296" cy="1143265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Участники НОК. Средний балл</a:t>
            </a:r>
          </a:p>
        </p:txBody>
      </p:sp>
      <p:grpSp>
        <p:nvGrpSpPr>
          <p:cNvPr id="61" name="Google Shape;224;p4"/>
          <p:cNvGrpSpPr/>
          <p:nvPr/>
        </p:nvGrpSpPr>
        <p:grpSpPr>
          <a:xfrm flipH="1" flipV="1">
            <a:off x="6259439" y="1061288"/>
            <a:ext cx="6094781" cy="1174669"/>
            <a:chOff x="-566246" y="-831315"/>
            <a:chExt cx="8377976" cy="1614718"/>
          </a:xfrm>
        </p:grpSpPr>
        <p:sp>
          <p:nvSpPr>
            <p:cNvPr id="62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7CC6EC8-CBDF-4D76-9EC4-1E198CC2F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823388"/>
              </p:ext>
            </p:extLst>
          </p:nvPr>
        </p:nvGraphicFramePr>
        <p:xfrm>
          <a:off x="8766666" y="1815495"/>
          <a:ext cx="2984569" cy="49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D99542-95A1-4655-BB7D-0EDA69574876}"/>
              </a:ext>
            </a:extLst>
          </p:cNvPr>
          <p:cNvGrpSpPr/>
          <p:nvPr/>
        </p:nvGrpSpPr>
        <p:grpSpPr>
          <a:xfrm>
            <a:off x="-1936" y="1463861"/>
            <a:ext cx="6054157" cy="1133788"/>
            <a:chOff x="-1936" y="1861520"/>
            <a:chExt cx="6054157" cy="113378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13788CB-4E08-471B-950F-20B8D84BD6D4}"/>
                </a:ext>
              </a:extLst>
            </p:cNvPr>
            <p:cNvSpPr/>
            <p:nvPr/>
          </p:nvSpPr>
          <p:spPr>
            <a:xfrm>
              <a:off x="-1936" y="1946793"/>
              <a:ext cx="550590" cy="732526"/>
            </a:xfrm>
            <a:prstGeom prst="rect">
              <a:avLst/>
            </a:prstGeom>
            <a:solidFill>
              <a:srgbClr val="183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Параллелограмм 4">
              <a:extLst>
                <a:ext uri="{FF2B5EF4-FFF2-40B4-BE49-F238E27FC236}">
                  <a16:creationId xmlns:a16="http://schemas.microsoft.com/office/drawing/2014/main" id="{ABFF56AA-9431-4AA3-98AC-F42F2CC083F5}"/>
                </a:ext>
              </a:extLst>
            </p:cNvPr>
            <p:cNvSpPr/>
            <p:nvPr/>
          </p:nvSpPr>
          <p:spPr>
            <a:xfrm>
              <a:off x="18449" y="1945938"/>
              <a:ext cx="6033772" cy="732526"/>
            </a:xfrm>
            <a:prstGeom prst="parallelogram">
              <a:avLst>
                <a:gd name="adj" fmla="val 66610"/>
              </a:avLst>
            </a:prstGeom>
            <a:gradFill flip="none" rotWithShape="1">
              <a:gsLst>
                <a:gs pos="0">
                  <a:srgbClr val="2F8FF7"/>
                </a:gs>
                <a:gs pos="87000">
                  <a:srgbClr val="183D91"/>
                </a:gs>
                <a:gs pos="100000">
                  <a:srgbClr val="183D9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CC27CE9-BD0B-4F09-A0E3-077537532F2A}"/>
                </a:ext>
              </a:extLst>
            </p:cNvPr>
            <p:cNvSpPr txBox="1"/>
            <p:nvPr/>
          </p:nvSpPr>
          <p:spPr>
            <a:xfrm>
              <a:off x="1130329" y="2038412"/>
              <a:ext cx="3594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r">
                <a:defRPr sz="1400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ru-RU" b="1" dirty="0">
                  <a:solidFill>
                    <a:schemeClr val="bg1"/>
                  </a:solidFill>
                </a:rPr>
                <a:t>КОЛИЧЕСТВО ОРГАНИЗАЦИЙ, ПО КОТОРЫМ ПРОВОДИЛАСЬ ОЦЕНКА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32192B8-040B-4C84-80BC-658D19AA754F}"/>
                </a:ext>
              </a:extLst>
            </p:cNvPr>
            <p:cNvSpPr txBox="1"/>
            <p:nvPr/>
          </p:nvSpPr>
          <p:spPr>
            <a:xfrm>
              <a:off x="380938" y="2099967"/>
              <a:ext cx="744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436*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2D6D035B-1304-4480-B6D0-2AB9293482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1054" y="1862315"/>
              <a:ext cx="728562" cy="1106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651B477B-13EA-42E0-887A-C8FB63A4C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0230" y="1869026"/>
              <a:ext cx="728562" cy="1106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2841E85F-2184-4264-BC0B-8BC8A1AEC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20162" y="1862315"/>
              <a:ext cx="728562" cy="1106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83717D6D-C1CE-4272-8E13-407747FD5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9389" y="1875737"/>
              <a:ext cx="728562" cy="1106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276FB3CF-4D5B-48FD-AAF3-44CD1A59A6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8970" y="1888364"/>
              <a:ext cx="728562" cy="1106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B2B2EBCD-3853-45B9-92D7-1138E6F242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9550" y="1861520"/>
              <a:ext cx="728562" cy="1106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A05E5F2-2469-4F60-9D7D-65EBB55EA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58" y="1664917"/>
            <a:ext cx="4295553" cy="2929224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8FE280E-FA86-437C-8595-4F3A4A8D86CE}"/>
              </a:ext>
            </a:extLst>
          </p:cNvPr>
          <p:cNvGrpSpPr/>
          <p:nvPr/>
        </p:nvGrpSpPr>
        <p:grpSpPr>
          <a:xfrm rot="19794849">
            <a:off x="10673066" y="5633563"/>
            <a:ext cx="1068186" cy="967252"/>
            <a:chOff x="10821312" y="2657333"/>
            <a:chExt cx="1068186" cy="967252"/>
          </a:xfrm>
        </p:grpSpPr>
        <p:grpSp>
          <p:nvGrpSpPr>
            <p:cNvPr id="100" name="Google Shape;104;p2">
              <a:extLst>
                <a:ext uri="{FF2B5EF4-FFF2-40B4-BE49-F238E27FC236}">
                  <a16:creationId xmlns:a16="http://schemas.microsoft.com/office/drawing/2014/main" id="{29AB9E4C-D5C4-4956-BD06-A6CBA2F8E649}"/>
                </a:ext>
              </a:extLst>
            </p:cNvPr>
            <p:cNvGrpSpPr/>
            <p:nvPr/>
          </p:nvGrpSpPr>
          <p:grpSpPr>
            <a:xfrm>
              <a:off x="10981685" y="3270722"/>
              <a:ext cx="352280" cy="353863"/>
              <a:chOff x="1448125" y="1450525"/>
              <a:chExt cx="133500" cy="134100"/>
            </a:xfrm>
          </p:grpSpPr>
          <p:sp>
            <p:nvSpPr>
              <p:cNvPr id="101" name="Google Shape;105;p2">
                <a:extLst>
                  <a:ext uri="{FF2B5EF4-FFF2-40B4-BE49-F238E27FC236}">
                    <a16:creationId xmlns:a16="http://schemas.microsoft.com/office/drawing/2014/main" id="{EBE19649-033E-4E57-BA56-F4C8AD1F71ED}"/>
                  </a:ext>
                </a:extLst>
              </p:cNvPr>
              <p:cNvSpPr/>
              <p:nvPr/>
            </p:nvSpPr>
            <p:spPr>
              <a:xfrm>
                <a:off x="1448125" y="1450525"/>
                <a:ext cx="1335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5364" extrusionOk="0">
                    <a:moveTo>
                      <a:pt x="2457" y="1"/>
                    </a:moveTo>
                    <a:lnTo>
                      <a:pt x="2256" y="452"/>
                    </a:lnTo>
                    <a:cubicBezTo>
                      <a:pt x="2056" y="502"/>
                      <a:pt x="1855" y="577"/>
                      <a:pt x="1680" y="652"/>
                    </a:cubicBezTo>
                    <a:lnTo>
                      <a:pt x="1229" y="427"/>
                    </a:lnTo>
                    <a:cubicBezTo>
                      <a:pt x="1003" y="552"/>
                      <a:pt x="803" y="727"/>
                      <a:pt x="627" y="928"/>
                    </a:cubicBezTo>
                    <a:lnTo>
                      <a:pt x="828" y="1404"/>
                    </a:lnTo>
                    <a:cubicBezTo>
                      <a:pt x="703" y="1579"/>
                      <a:pt x="602" y="1755"/>
                      <a:pt x="527" y="1955"/>
                    </a:cubicBezTo>
                    <a:lnTo>
                      <a:pt x="51" y="2081"/>
                    </a:lnTo>
                    <a:cubicBezTo>
                      <a:pt x="26" y="2281"/>
                      <a:pt x="1" y="2482"/>
                      <a:pt x="1" y="2682"/>
                    </a:cubicBezTo>
                    <a:cubicBezTo>
                      <a:pt x="1" y="2757"/>
                      <a:pt x="1" y="2808"/>
                      <a:pt x="1" y="2883"/>
                    </a:cubicBezTo>
                    <a:lnTo>
                      <a:pt x="452" y="3083"/>
                    </a:lnTo>
                    <a:cubicBezTo>
                      <a:pt x="502" y="3284"/>
                      <a:pt x="552" y="3484"/>
                      <a:pt x="652" y="3685"/>
                    </a:cubicBezTo>
                    <a:lnTo>
                      <a:pt x="402" y="4111"/>
                    </a:lnTo>
                    <a:cubicBezTo>
                      <a:pt x="552" y="4336"/>
                      <a:pt x="728" y="4537"/>
                      <a:pt x="928" y="4712"/>
                    </a:cubicBezTo>
                    <a:lnTo>
                      <a:pt x="1379" y="4537"/>
                    </a:lnTo>
                    <a:cubicBezTo>
                      <a:pt x="1555" y="4637"/>
                      <a:pt x="1755" y="4737"/>
                      <a:pt x="1956" y="4813"/>
                    </a:cubicBezTo>
                    <a:lnTo>
                      <a:pt x="2081" y="5289"/>
                    </a:lnTo>
                    <a:cubicBezTo>
                      <a:pt x="2282" y="5339"/>
                      <a:pt x="2457" y="5364"/>
                      <a:pt x="2657" y="5364"/>
                    </a:cubicBezTo>
                    <a:cubicBezTo>
                      <a:pt x="2733" y="5364"/>
                      <a:pt x="2808" y="5364"/>
                      <a:pt x="2883" y="5339"/>
                    </a:cubicBezTo>
                    <a:lnTo>
                      <a:pt x="3084" y="4888"/>
                    </a:lnTo>
                    <a:cubicBezTo>
                      <a:pt x="3284" y="4863"/>
                      <a:pt x="3485" y="4787"/>
                      <a:pt x="3660" y="4687"/>
                    </a:cubicBezTo>
                    <a:lnTo>
                      <a:pt x="4111" y="4938"/>
                    </a:lnTo>
                    <a:cubicBezTo>
                      <a:pt x="4337" y="4787"/>
                      <a:pt x="4537" y="4612"/>
                      <a:pt x="4713" y="4412"/>
                    </a:cubicBezTo>
                    <a:lnTo>
                      <a:pt x="4512" y="3960"/>
                    </a:lnTo>
                    <a:cubicBezTo>
                      <a:pt x="4637" y="3785"/>
                      <a:pt x="4738" y="3610"/>
                      <a:pt x="4813" y="3409"/>
                    </a:cubicBezTo>
                    <a:lnTo>
                      <a:pt x="5289" y="3259"/>
                    </a:lnTo>
                    <a:cubicBezTo>
                      <a:pt x="5314" y="3083"/>
                      <a:pt x="5339" y="2883"/>
                      <a:pt x="5339" y="2682"/>
                    </a:cubicBezTo>
                    <a:cubicBezTo>
                      <a:pt x="5339" y="2607"/>
                      <a:pt x="5339" y="2532"/>
                      <a:pt x="5339" y="2482"/>
                    </a:cubicBezTo>
                    <a:lnTo>
                      <a:pt x="4888" y="2281"/>
                    </a:lnTo>
                    <a:cubicBezTo>
                      <a:pt x="4838" y="2056"/>
                      <a:pt x="4788" y="1855"/>
                      <a:pt x="4688" y="1680"/>
                    </a:cubicBezTo>
                    <a:lnTo>
                      <a:pt x="4938" y="1254"/>
                    </a:lnTo>
                    <a:cubicBezTo>
                      <a:pt x="4788" y="1028"/>
                      <a:pt x="4612" y="828"/>
                      <a:pt x="4412" y="652"/>
                    </a:cubicBezTo>
                    <a:lnTo>
                      <a:pt x="3961" y="828"/>
                    </a:lnTo>
                    <a:cubicBezTo>
                      <a:pt x="3785" y="702"/>
                      <a:pt x="3585" y="602"/>
                      <a:pt x="3384" y="552"/>
                    </a:cubicBezTo>
                    <a:lnTo>
                      <a:pt x="3259" y="76"/>
                    </a:lnTo>
                    <a:cubicBezTo>
                      <a:pt x="3058" y="26"/>
                      <a:pt x="2883" y="1"/>
                      <a:pt x="2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6;p2">
                <a:extLst>
                  <a:ext uri="{FF2B5EF4-FFF2-40B4-BE49-F238E27FC236}">
                    <a16:creationId xmlns:a16="http://schemas.microsoft.com/office/drawing/2014/main" id="{FB1DB694-1870-42BD-A106-02519B15A1A0}"/>
                  </a:ext>
                </a:extLst>
              </p:cNvPr>
              <p:cNvSpPr/>
              <p:nvPr/>
            </p:nvSpPr>
            <p:spPr>
              <a:xfrm>
                <a:off x="1476325" y="1479350"/>
                <a:ext cx="7710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059" extrusionOk="0">
                    <a:moveTo>
                      <a:pt x="1529" y="0"/>
                    </a:moveTo>
                    <a:cubicBezTo>
                      <a:pt x="702" y="0"/>
                      <a:pt x="1" y="677"/>
                      <a:pt x="1" y="1529"/>
                    </a:cubicBezTo>
                    <a:cubicBezTo>
                      <a:pt x="1" y="2381"/>
                      <a:pt x="702" y="3058"/>
                      <a:pt x="1529" y="3058"/>
                    </a:cubicBezTo>
                    <a:cubicBezTo>
                      <a:pt x="2382" y="3058"/>
                      <a:pt x="3083" y="2381"/>
                      <a:pt x="3083" y="1529"/>
                    </a:cubicBezTo>
                    <a:cubicBezTo>
                      <a:pt x="3083" y="677"/>
                      <a:pt x="2382" y="0"/>
                      <a:pt x="15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107;p2">
              <a:extLst>
                <a:ext uri="{FF2B5EF4-FFF2-40B4-BE49-F238E27FC236}">
                  <a16:creationId xmlns:a16="http://schemas.microsoft.com/office/drawing/2014/main" id="{800357A2-1DD0-4523-B663-40B220D50440}"/>
                </a:ext>
              </a:extLst>
            </p:cNvPr>
            <p:cNvGrpSpPr/>
            <p:nvPr/>
          </p:nvGrpSpPr>
          <p:grpSpPr>
            <a:xfrm>
              <a:off x="11337197" y="2940014"/>
              <a:ext cx="552301" cy="552301"/>
              <a:chOff x="1582850" y="1325200"/>
              <a:chExt cx="209300" cy="209300"/>
            </a:xfrm>
          </p:grpSpPr>
          <p:sp>
            <p:nvSpPr>
              <p:cNvPr id="104" name="Google Shape;108;p2">
                <a:extLst>
                  <a:ext uri="{FF2B5EF4-FFF2-40B4-BE49-F238E27FC236}">
                    <a16:creationId xmlns:a16="http://schemas.microsoft.com/office/drawing/2014/main" id="{5796DD1A-5EA0-4E7A-8DEB-91D81DA24BEE}"/>
                  </a:ext>
                </a:extLst>
              </p:cNvPr>
              <p:cNvSpPr/>
              <p:nvPr/>
            </p:nvSpPr>
            <p:spPr>
              <a:xfrm>
                <a:off x="1582850" y="1325200"/>
                <a:ext cx="209300" cy="209300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8372" extrusionOk="0">
                    <a:moveTo>
                      <a:pt x="4111" y="1"/>
                    </a:moveTo>
                    <a:cubicBezTo>
                      <a:pt x="3810" y="1"/>
                      <a:pt x="3509" y="26"/>
                      <a:pt x="3208" y="101"/>
                    </a:cubicBezTo>
                    <a:cubicBezTo>
                      <a:pt x="3083" y="126"/>
                      <a:pt x="2983" y="176"/>
                      <a:pt x="2883" y="201"/>
                    </a:cubicBezTo>
                    <a:lnTo>
                      <a:pt x="2757" y="953"/>
                    </a:lnTo>
                    <a:cubicBezTo>
                      <a:pt x="2456" y="1104"/>
                      <a:pt x="2181" y="1279"/>
                      <a:pt x="1930" y="1480"/>
                    </a:cubicBezTo>
                    <a:lnTo>
                      <a:pt x="1178" y="1279"/>
                    </a:lnTo>
                    <a:cubicBezTo>
                      <a:pt x="878" y="1580"/>
                      <a:pt x="652" y="1931"/>
                      <a:pt x="451" y="2282"/>
                    </a:cubicBezTo>
                    <a:lnTo>
                      <a:pt x="903" y="2933"/>
                    </a:lnTo>
                    <a:cubicBezTo>
                      <a:pt x="777" y="3234"/>
                      <a:pt x="702" y="3560"/>
                      <a:pt x="677" y="3886"/>
                    </a:cubicBezTo>
                    <a:lnTo>
                      <a:pt x="0" y="4262"/>
                    </a:lnTo>
                    <a:cubicBezTo>
                      <a:pt x="0" y="4562"/>
                      <a:pt x="50" y="4863"/>
                      <a:pt x="126" y="5189"/>
                    </a:cubicBezTo>
                    <a:cubicBezTo>
                      <a:pt x="151" y="5289"/>
                      <a:pt x="176" y="5389"/>
                      <a:pt x="201" y="5490"/>
                    </a:cubicBezTo>
                    <a:lnTo>
                      <a:pt x="978" y="5615"/>
                    </a:lnTo>
                    <a:cubicBezTo>
                      <a:pt x="1103" y="5941"/>
                      <a:pt x="1279" y="6217"/>
                      <a:pt x="1504" y="6442"/>
                    </a:cubicBezTo>
                    <a:lnTo>
                      <a:pt x="1279" y="7194"/>
                    </a:lnTo>
                    <a:cubicBezTo>
                      <a:pt x="1579" y="7495"/>
                      <a:pt x="1930" y="7745"/>
                      <a:pt x="2306" y="7921"/>
                    </a:cubicBezTo>
                    <a:lnTo>
                      <a:pt x="2933" y="7470"/>
                    </a:lnTo>
                    <a:cubicBezTo>
                      <a:pt x="3233" y="7595"/>
                      <a:pt x="3559" y="7670"/>
                      <a:pt x="3885" y="7695"/>
                    </a:cubicBezTo>
                    <a:lnTo>
                      <a:pt x="4261" y="8372"/>
                    </a:lnTo>
                    <a:cubicBezTo>
                      <a:pt x="4562" y="8372"/>
                      <a:pt x="4888" y="8322"/>
                      <a:pt x="5188" y="8247"/>
                    </a:cubicBezTo>
                    <a:cubicBezTo>
                      <a:pt x="5289" y="8222"/>
                      <a:pt x="5389" y="8196"/>
                      <a:pt x="5489" y="8171"/>
                    </a:cubicBezTo>
                    <a:lnTo>
                      <a:pt x="5639" y="7394"/>
                    </a:lnTo>
                    <a:cubicBezTo>
                      <a:pt x="5940" y="7269"/>
                      <a:pt x="6216" y="7094"/>
                      <a:pt x="6467" y="6893"/>
                    </a:cubicBezTo>
                    <a:lnTo>
                      <a:pt x="7218" y="7094"/>
                    </a:lnTo>
                    <a:cubicBezTo>
                      <a:pt x="7494" y="6793"/>
                      <a:pt x="7745" y="6442"/>
                      <a:pt x="7920" y="6066"/>
                    </a:cubicBezTo>
                    <a:lnTo>
                      <a:pt x="7494" y="5440"/>
                    </a:lnTo>
                    <a:cubicBezTo>
                      <a:pt x="7594" y="5139"/>
                      <a:pt x="7670" y="4813"/>
                      <a:pt x="7695" y="4487"/>
                    </a:cubicBezTo>
                    <a:lnTo>
                      <a:pt x="8371" y="4111"/>
                    </a:lnTo>
                    <a:cubicBezTo>
                      <a:pt x="8371" y="3810"/>
                      <a:pt x="8346" y="3485"/>
                      <a:pt x="8271" y="3184"/>
                    </a:cubicBezTo>
                    <a:cubicBezTo>
                      <a:pt x="8246" y="3084"/>
                      <a:pt x="8196" y="2983"/>
                      <a:pt x="8171" y="2883"/>
                    </a:cubicBezTo>
                    <a:lnTo>
                      <a:pt x="7419" y="2758"/>
                    </a:lnTo>
                    <a:cubicBezTo>
                      <a:pt x="7269" y="2432"/>
                      <a:pt x="7093" y="2156"/>
                      <a:pt x="6893" y="1906"/>
                    </a:cubicBezTo>
                    <a:lnTo>
                      <a:pt x="7093" y="1179"/>
                    </a:lnTo>
                    <a:cubicBezTo>
                      <a:pt x="6792" y="878"/>
                      <a:pt x="6467" y="628"/>
                      <a:pt x="6091" y="452"/>
                    </a:cubicBezTo>
                    <a:lnTo>
                      <a:pt x="5439" y="903"/>
                    </a:lnTo>
                    <a:cubicBezTo>
                      <a:pt x="5138" y="778"/>
                      <a:pt x="4812" y="703"/>
                      <a:pt x="4487" y="678"/>
                    </a:cubicBezTo>
                    <a:lnTo>
                      <a:pt x="411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9;p2">
                <a:extLst>
                  <a:ext uri="{FF2B5EF4-FFF2-40B4-BE49-F238E27FC236}">
                    <a16:creationId xmlns:a16="http://schemas.microsoft.com/office/drawing/2014/main" id="{88172E92-D140-49EE-92D1-73A658BAD8A4}"/>
                  </a:ext>
                </a:extLst>
              </p:cNvPr>
              <p:cNvSpPr/>
              <p:nvPr/>
            </p:nvSpPr>
            <p:spPr>
              <a:xfrm>
                <a:off x="1621075" y="1369750"/>
                <a:ext cx="132850" cy="1202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808" extrusionOk="0">
                    <a:moveTo>
                      <a:pt x="2667" y="1"/>
                    </a:moveTo>
                    <a:cubicBezTo>
                      <a:pt x="2474" y="1"/>
                      <a:pt x="2277" y="24"/>
                      <a:pt x="2080" y="74"/>
                    </a:cubicBezTo>
                    <a:cubicBezTo>
                      <a:pt x="802" y="374"/>
                      <a:pt x="0" y="1678"/>
                      <a:pt x="326" y="2981"/>
                    </a:cubicBezTo>
                    <a:cubicBezTo>
                      <a:pt x="603" y="4066"/>
                      <a:pt x="1584" y="4808"/>
                      <a:pt x="2656" y="4808"/>
                    </a:cubicBezTo>
                    <a:cubicBezTo>
                      <a:pt x="2847" y="4808"/>
                      <a:pt x="3040" y="4784"/>
                      <a:pt x="3233" y="4735"/>
                    </a:cubicBezTo>
                    <a:cubicBezTo>
                      <a:pt x="4511" y="4435"/>
                      <a:pt x="5313" y="3131"/>
                      <a:pt x="4988" y="1828"/>
                    </a:cubicBezTo>
                    <a:cubicBezTo>
                      <a:pt x="4732" y="743"/>
                      <a:pt x="3754" y="1"/>
                      <a:pt x="2667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0;p2">
                <a:extLst>
                  <a:ext uri="{FF2B5EF4-FFF2-40B4-BE49-F238E27FC236}">
                    <a16:creationId xmlns:a16="http://schemas.microsoft.com/office/drawing/2014/main" id="{7338C8A0-F4AF-40EE-B57D-4636F63CEF6E}"/>
                  </a:ext>
                </a:extLst>
              </p:cNvPr>
              <p:cNvSpPr/>
              <p:nvPr/>
            </p:nvSpPr>
            <p:spPr>
              <a:xfrm>
                <a:off x="1643000" y="1389100"/>
                <a:ext cx="89625" cy="813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252" extrusionOk="0">
                    <a:moveTo>
                      <a:pt x="1801" y="1"/>
                    </a:moveTo>
                    <a:cubicBezTo>
                      <a:pt x="1670" y="1"/>
                      <a:pt x="1537" y="17"/>
                      <a:pt x="1404" y="51"/>
                    </a:cubicBezTo>
                    <a:cubicBezTo>
                      <a:pt x="527" y="252"/>
                      <a:pt x="0" y="1154"/>
                      <a:pt x="201" y="2006"/>
                    </a:cubicBezTo>
                    <a:cubicBezTo>
                      <a:pt x="394" y="2758"/>
                      <a:pt x="1066" y="3252"/>
                      <a:pt x="1806" y="3252"/>
                    </a:cubicBezTo>
                    <a:cubicBezTo>
                      <a:pt x="1930" y="3252"/>
                      <a:pt x="2055" y="3238"/>
                      <a:pt x="2181" y="3209"/>
                    </a:cubicBezTo>
                    <a:cubicBezTo>
                      <a:pt x="3033" y="2984"/>
                      <a:pt x="3584" y="2107"/>
                      <a:pt x="3359" y="1254"/>
                    </a:cubicBezTo>
                    <a:cubicBezTo>
                      <a:pt x="3189" y="510"/>
                      <a:pt x="2532" y="1"/>
                      <a:pt x="18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1;p2">
                <a:extLst>
                  <a:ext uri="{FF2B5EF4-FFF2-40B4-BE49-F238E27FC236}">
                    <a16:creationId xmlns:a16="http://schemas.microsoft.com/office/drawing/2014/main" id="{E73DCED7-1093-4D71-B706-288E946CA2EA}"/>
                  </a:ext>
                </a:extLst>
              </p:cNvPr>
              <p:cNvSpPr/>
              <p:nvPr/>
            </p:nvSpPr>
            <p:spPr>
              <a:xfrm>
                <a:off x="1664925" y="1409050"/>
                <a:ext cx="4577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57" extrusionOk="0">
                    <a:moveTo>
                      <a:pt x="922" y="0"/>
                    </a:moveTo>
                    <a:cubicBezTo>
                      <a:pt x="850" y="0"/>
                      <a:pt x="776" y="10"/>
                      <a:pt x="702" y="30"/>
                    </a:cubicBezTo>
                    <a:cubicBezTo>
                      <a:pt x="276" y="131"/>
                      <a:pt x="1" y="582"/>
                      <a:pt x="101" y="1033"/>
                    </a:cubicBezTo>
                    <a:cubicBezTo>
                      <a:pt x="186" y="1418"/>
                      <a:pt x="527" y="1656"/>
                      <a:pt x="905" y="1656"/>
                    </a:cubicBezTo>
                    <a:cubicBezTo>
                      <a:pt x="970" y="1656"/>
                      <a:pt x="1037" y="1649"/>
                      <a:pt x="1103" y="1634"/>
                    </a:cubicBezTo>
                    <a:cubicBezTo>
                      <a:pt x="1554" y="1534"/>
                      <a:pt x="1830" y="1083"/>
                      <a:pt x="1705" y="632"/>
                    </a:cubicBezTo>
                    <a:cubicBezTo>
                      <a:pt x="1621" y="255"/>
                      <a:pt x="1292" y="0"/>
                      <a:pt x="9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66;p2">
              <a:extLst>
                <a:ext uri="{FF2B5EF4-FFF2-40B4-BE49-F238E27FC236}">
                  <a16:creationId xmlns:a16="http://schemas.microsoft.com/office/drawing/2014/main" id="{CEF3BA39-8E7B-409A-A1A5-1D84266AA3E1}"/>
                </a:ext>
              </a:extLst>
            </p:cNvPr>
            <p:cNvGrpSpPr/>
            <p:nvPr/>
          </p:nvGrpSpPr>
          <p:grpSpPr>
            <a:xfrm>
              <a:off x="10821312" y="2657333"/>
              <a:ext cx="552301" cy="552301"/>
              <a:chOff x="1387350" y="1218075"/>
              <a:chExt cx="209300" cy="209300"/>
            </a:xfrm>
          </p:grpSpPr>
          <p:sp>
            <p:nvSpPr>
              <p:cNvPr id="109" name="Google Shape;167;p2">
                <a:extLst>
                  <a:ext uri="{FF2B5EF4-FFF2-40B4-BE49-F238E27FC236}">
                    <a16:creationId xmlns:a16="http://schemas.microsoft.com/office/drawing/2014/main" id="{184C74A0-3444-4461-9AB2-44AC21E95D67}"/>
                  </a:ext>
                </a:extLst>
              </p:cNvPr>
              <p:cNvSpPr/>
              <p:nvPr/>
            </p:nvSpPr>
            <p:spPr>
              <a:xfrm>
                <a:off x="1387350" y="1218075"/>
                <a:ext cx="209300" cy="209300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8372" extrusionOk="0">
                    <a:moveTo>
                      <a:pt x="3860" y="0"/>
                    </a:moveTo>
                    <a:lnTo>
                      <a:pt x="3560" y="727"/>
                    </a:lnTo>
                    <a:cubicBezTo>
                      <a:pt x="3234" y="777"/>
                      <a:pt x="2908" y="877"/>
                      <a:pt x="2632" y="1028"/>
                    </a:cubicBezTo>
                    <a:lnTo>
                      <a:pt x="1956" y="652"/>
                    </a:lnTo>
                    <a:cubicBezTo>
                      <a:pt x="1605" y="877"/>
                      <a:pt x="1279" y="1153"/>
                      <a:pt x="1003" y="1454"/>
                    </a:cubicBezTo>
                    <a:lnTo>
                      <a:pt x="1279" y="2181"/>
                    </a:lnTo>
                    <a:cubicBezTo>
                      <a:pt x="1103" y="2456"/>
                      <a:pt x="953" y="2757"/>
                      <a:pt x="853" y="3058"/>
                    </a:cubicBezTo>
                    <a:lnTo>
                      <a:pt x="101" y="3258"/>
                    </a:lnTo>
                    <a:cubicBezTo>
                      <a:pt x="26" y="3559"/>
                      <a:pt x="1" y="3860"/>
                      <a:pt x="1" y="4186"/>
                    </a:cubicBezTo>
                    <a:cubicBezTo>
                      <a:pt x="1" y="4286"/>
                      <a:pt x="1" y="4411"/>
                      <a:pt x="26" y="4512"/>
                    </a:cubicBezTo>
                    <a:lnTo>
                      <a:pt x="728" y="4812"/>
                    </a:lnTo>
                    <a:cubicBezTo>
                      <a:pt x="778" y="5163"/>
                      <a:pt x="878" y="5464"/>
                      <a:pt x="1028" y="5765"/>
                    </a:cubicBezTo>
                    <a:lnTo>
                      <a:pt x="652" y="6441"/>
                    </a:lnTo>
                    <a:cubicBezTo>
                      <a:pt x="878" y="6792"/>
                      <a:pt x="1154" y="7093"/>
                      <a:pt x="1454" y="7369"/>
                    </a:cubicBezTo>
                    <a:lnTo>
                      <a:pt x="2181" y="7093"/>
                    </a:lnTo>
                    <a:cubicBezTo>
                      <a:pt x="2457" y="7268"/>
                      <a:pt x="2758" y="7419"/>
                      <a:pt x="3058" y="7519"/>
                    </a:cubicBezTo>
                    <a:lnTo>
                      <a:pt x="3284" y="8271"/>
                    </a:lnTo>
                    <a:cubicBezTo>
                      <a:pt x="3560" y="8346"/>
                      <a:pt x="3885" y="8371"/>
                      <a:pt x="4186" y="8371"/>
                    </a:cubicBezTo>
                    <a:lnTo>
                      <a:pt x="4512" y="8371"/>
                    </a:lnTo>
                    <a:lnTo>
                      <a:pt x="4838" y="7644"/>
                    </a:lnTo>
                    <a:cubicBezTo>
                      <a:pt x="5164" y="7594"/>
                      <a:pt x="5464" y="7494"/>
                      <a:pt x="5765" y="7344"/>
                    </a:cubicBezTo>
                    <a:lnTo>
                      <a:pt x="6442" y="7720"/>
                    </a:lnTo>
                    <a:cubicBezTo>
                      <a:pt x="6793" y="7519"/>
                      <a:pt x="7093" y="7243"/>
                      <a:pt x="7369" y="6918"/>
                    </a:cubicBezTo>
                    <a:lnTo>
                      <a:pt x="7093" y="6191"/>
                    </a:lnTo>
                    <a:cubicBezTo>
                      <a:pt x="7269" y="5915"/>
                      <a:pt x="7419" y="5639"/>
                      <a:pt x="7545" y="5314"/>
                    </a:cubicBezTo>
                    <a:lnTo>
                      <a:pt x="8271" y="5113"/>
                    </a:lnTo>
                    <a:cubicBezTo>
                      <a:pt x="8347" y="4812"/>
                      <a:pt x="8372" y="4512"/>
                      <a:pt x="8372" y="4186"/>
                    </a:cubicBezTo>
                    <a:cubicBezTo>
                      <a:pt x="8372" y="4085"/>
                      <a:pt x="8372" y="3985"/>
                      <a:pt x="8372" y="3860"/>
                    </a:cubicBezTo>
                    <a:lnTo>
                      <a:pt x="7670" y="3559"/>
                    </a:lnTo>
                    <a:cubicBezTo>
                      <a:pt x="7595" y="3233"/>
                      <a:pt x="7494" y="2907"/>
                      <a:pt x="7344" y="2632"/>
                    </a:cubicBezTo>
                    <a:lnTo>
                      <a:pt x="7745" y="1955"/>
                    </a:lnTo>
                    <a:cubicBezTo>
                      <a:pt x="7520" y="1604"/>
                      <a:pt x="7244" y="1278"/>
                      <a:pt x="6918" y="1003"/>
                    </a:cubicBezTo>
                    <a:lnTo>
                      <a:pt x="6191" y="1278"/>
                    </a:lnTo>
                    <a:cubicBezTo>
                      <a:pt x="5941" y="1103"/>
                      <a:pt x="5640" y="953"/>
                      <a:pt x="5314" y="852"/>
                    </a:cubicBezTo>
                    <a:lnTo>
                      <a:pt x="5114" y="100"/>
                    </a:lnTo>
                    <a:cubicBezTo>
                      <a:pt x="4813" y="25"/>
                      <a:pt x="4512" y="0"/>
                      <a:pt x="4186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68;p2">
                <a:extLst>
                  <a:ext uri="{FF2B5EF4-FFF2-40B4-BE49-F238E27FC236}">
                    <a16:creationId xmlns:a16="http://schemas.microsoft.com/office/drawing/2014/main" id="{9685C96F-A1CE-4C0B-8896-A94B04278610}"/>
                  </a:ext>
                </a:extLst>
              </p:cNvPr>
              <p:cNvSpPr/>
              <p:nvPr/>
            </p:nvSpPr>
            <p:spPr>
              <a:xfrm>
                <a:off x="1387350" y="1218075"/>
                <a:ext cx="209300" cy="209300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8372" fill="none" extrusionOk="0">
                    <a:moveTo>
                      <a:pt x="8372" y="4186"/>
                    </a:moveTo>
                    <a:cubicBezTo>
                      <a:pt x="8372" y="4512"/>
                      <a:pt x="8347" y="4812"/>
                      <a:pt x="8271" y="5113"/>
                    </a:cubicBezTo>
                    <a:lnTo>
                      <a:pt x="7545" y="5314"/>
                    </a:lnTo>
                    <a:cubicBezTo>
                      <a:pt x="7419" y="5639"/>
                      <a:pt x="7269" y="5915"/>
                      <a:pt x="7093" y="6191"/>
                    </a:cubicBezTo>
                    <a:lnTo>
                      <a:pt x="7369" y="6918"/>
                    </a:lnTo>
                    <a:cubicBezTo>
                      <a:pt x="7093" y="7243"/>
                      <a:pt x="6793" y="7519"/>
                      <a:pt x="6442" y="7720"/>
                    </a:cubicBezTo>
                    <a:lnTo>
                      <a:pt x="5765" y="7344"/>
                    </a:lnTo>
                    <a:cubicBezTo>
                      <a:pt x="5464" y="7494"/>
                      <a:pt x="5164" y="7594"/>
                      <a:pt x="4838" y="7644"/>
                    </a:cubicBezTo>
                    <a:lnTo>
                      <a:pt x="4512" y="8371"/>
                    </a:lnTo>
                    <a:cubicBezTo>
                      <a:pt x="4412" y="8371"/>
                      <a:pt x="4312" y="8371"/>
                      <a:pt x="4186" y="8371"/>
                    </a:cubicBezTo>
                    <a:cubicBezTo>
                      <a:pt x="3885" y="8371"/>
                      <a:pt x="3560" y="8346"/>
                      <a:pt x="3284" y="8271"/>
                    </a:cubicBezTo>
                    <a:lnTo>
                      <a:pt x="3058" y="7519"/>
                    </a:lnTo>
                    <a:cubicBezTo>
                      <a:pt x="2758" y="7419"/>
                      <a:pt x="2457" y="7268"/>
                      <a:pt x="2181" y="7093"/>
                    </a:cubicBezTo>
                    <a:lnTo>
                      <a:pt x="1454" y="7369"/>
                    </a:lnTo>
                    <a:cubicBezTo>
                      <a:pt x="1154" y="7093"/>
                      <a:pt x="878" y="6792"/>
                      <a:pt x="652" y="6441"/>
                    </a:cubicBezTo>
                    <a:lnTo>
                      <a:pt x="1028" y="5765"/>
                    </a:lnTo>
                    <a:cubicBezTo>
                      <a:pt x="878" y="5464"/>
                      <a:pt x="778" y="5163"/>
                      <a:pt x="728" y="4812"/>
                    </a:cubicBezTo>
                    <a:lnTo>
                      <a:pt x="26" y="4512"/>
                    </a:lnTo>
                    <a:cubicBezTo>
                      <a:pt x="1" y="4411"/>
                      <a:pt x="1" y="4286"/>
                      <a:pt x="1" y="4186"/>
                    </a:cubicBezTo>
                    <a:cubicBezTo>
                      <a:pt x="1" y="3860"/>
                      <a:pt x="26" y="3559"/>
                      <a:pt x="101" y="3258"/>
                    </a:cubicBezTo>
                    <a:lnTo>
                      <a:pt x="853" y="3058"/>
                    </a:lnTo>
                    <a:cubicBezTo>
                      <a:pt x="953" y="2757"/>
                      <a:pt x="1103" y="2456"/>
                      <a:pt x="1279" y="2181"/>
                    </a:cubicBezTo>
                    <a:lnTo>
                      <a:pt x="1003" y="1454"/>
                    </a:lnTo>
                    <a:cubicBezTo>
                      <a:pt x="1279" y="1153"/>
                      <a:pt x="1605" y="877"/>
                      <a:pt x="1956" y="652"/>
                    </a:cubicBezTo>
                    <a:lnTo>
                      <a:pt x="2632" y="1028"/>
                    </a:lnTo>
                    <a:cubicBezTo>
                      <a:pt x="2908" y="877"/>
                      <a:pt x="3234" y="777"/>
                      <a:pt x="3560" y="727"/>
                    </a:cubicBezTo>
                    <a:lnTo>
                      <a:pt x="3860" y="0"/>
                    </a:lnTo>
                    <a:cubicBezTo>
                      <a:pt x="3986" y="0"/>
                      <a:pt x="4086" y="0"/>
                      <a:pt x="4186" y="0"/>
                    </a:cubicBezTo>
                    <a:cubicBezTo>
                      <a:pt x="4512" y="0"/>
                      <a:pt x="4813" y="25"/>
                      <a:pt x="5114" y="100"/>
                    </a:cubicBezTo>
                    <a:lnTo>
                      <a:pt x="5314" y="852"/>
                    </a:lnTo>
                    <a:cubicBezTo>
                      <a:pt x="5640" y="953"/>
                      <a:pt x="5941" y="1103"/>
                      <a:pt x="6191" y="1278"/>
                    </a:cubicBezTo>
                    <a:lnTo>
                      <a:pt x="6918" y="1003"/>
                    </a:lnTo>
                    <a:cubicBezTo>
                      <a:pt x="7244" y="1278"/>
                      <a:pt x="7520" y="1604"/>
                      <a:pt x="7745" y="1955"/>
                    </a:cubicBezTo>
                    <a:lnTo>
                      <a:pt x="7344" y="2632"/>
                    </a:lnTo>
                    <a:cubicBezTo>
                      <a:pt x="7494" y="2907"/>
                      <a:pt x="7595" y="3233"/>
                      <a:pt x="7670" y="3559"/>
                    </a:cubicBezTo>
                    <a:lnTo>
                      <a:pt x="8372" y="3860"/>
                    </a:lnTo>
                    <a:cubicBezTo>
                      <a:pt x="8372" y="3985"/>
                      <a:pt x="8372" y="4085"/>
                      <a:pt x="8372" y="4186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69;p2">
                <a:extLst>
                  <a:ext uri="{FF2B5EF4-FFF2-40B4-BE49-F238E27FC236}">
                    <a16:creationId xmlns:a16="http://schemas.microsoft.com/office/drawing/2014/main" id="{2F02C22D-FCCF-410D-BCC6-689C161DDBAE}"/>
                  </a:ext>
                </a:extLst>
              </p:cNvPr>
              <p:cNvSpPr/>
              <p:nvPr/>
            </p:nvSpPr>
            <p:spPr>
              <a:xfrm>
                <a:off x="1431850" y="1262550"/>
                <a:ext cx="120325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4813" extrusionOk="0">
                    <a:moveTo>
                      <a:pt x="2406" y="1"/>
                    </a:moveTo>
                    <a:cubicBezTo>
                      <a:pt x="1078" y="1"/>
                      <a:pt x="0" y="1078"/>
                      <a:pt x="0" y="2407"/>
                    </a:cubicBezTo>
                    <a:cubicBezTo>
                      <a:pt x="0" y="3735"/>
                      <a:pt x="1078" y="4813"/>
                      <a:pt x="2406" y="4813"/>
                    </a:cubicBezTo>
                    <a:cubicBezTo>
                      <a:pt x="3735" y="4813"/>
                      <a:pt x="4812" y="3735"/>
                      <a:pt x="4812" y="2407"/>
                    </a:cubicBezTo>
                    <a:cubicBezTo>
                      <a:pt x="4812" y="1078"/>
                      <a:pt x="3735" y="1"/>
                      <a:pt x="2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0;p2">
                <a:extLst>
                  <a:ext uri="{FF2B5EF4-FFF2-40B4-BE49-F238E27FC236}">
                    <a16:creationId xmlns:a16="http://schemas.microsoft.com/office/drawing/2014/main" id="{FC1E69F2-D10F-4165-BD8C-A0FA6E57B822}"/>
                  </a:ext>
                </a:extLst>
              </p:cNvPr>
              <p:cNvSpPr/>
              <p:nvPr/>
            </p:nvSpPr>
            <p:spPr>
              <a:xfrm>
                <a:off x="1451275" y="1281975"/>
                <a:ext cx="81475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259" fill="none" extrusionOk="0">
                    <a:moveTo>
                      <a:pt x="3258" y="1630"/>
                    </a:moveTo>
                    <a:cubicBezTo>
                      <a:pt x="3258" y="2532"/>
                      <a:pt x="2531" y="3259"/>
                      <a:pt x="1629" y="3259"/>
                    </a:cubicBezTo>
                    <a:cubicBezTo>
                      <a:pt x="727" y="3259"/>
                      <a:pt x="0" y="2532"/>
                      <a:pt x="0" y="1630"/>
                    </a:cubicBezTo>
                    <a:cubicBezTo>
                      <a:pt x="0" y="727"/>
                      <a:pt x="727" y="1"/>
                      <a:pt x="1629" y="1"/>
                    </a:cubicBezTo>
                    <a:cubicBezTo>
                      <a:pt x="2531" y="1"/>
                      <a:pt x="3258" y="727"/>
                      <a:pt x="3258" y="1630"/>
                    </a:cubicBezTo>
                    <a:close/>
                  </a:path>
                </a:pathLst>
              </a:custGeom>
              <a:solidFill>
                <a:srgbClr val="0F3570"/>
              </a:solidFill>
              <a:ln w="9525" cap="flat" cmpd="sng">
                <a:solidFill>
                  <a:schemeClr val="dk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" name="Google Shape;536;p7">
            <a:extLst>
              <a:ext uri="{FF2B5EF4-FFF2-40B4-BE49-F238E27FC236}">
                <a16:creationId xmlns:a16="http://schemas.microsoft.com/office/drawing/2014/main" id="{2E8BFE1B-2DDB-4CF8-85CB-CB05BF92F169}"/>
              </a:ext>
            </a:extLst>
          </p:cNvPr>
          <p:cNvGrpSpPr/>
          <p:nvPr/>
        </p:nvGrpSpPr>
        <p:grpSpPr>
          <a:xfrm>
            <a:off x="3469948" y="4891681"/>
            <a:ext cx="881035" cy="290677"/>
            <a:chOff x="3690957" y="4568872"/>
            <a:chExt cx="881035" cy="290677"/>
          </a:xfrm>
        </p:grpSpPr>
        <p:sp>
          <p:nvSpPr>
            <p:cNvPr id="114" name="Google Shape;537;p7">
              <a:extLst>
                <a:ext uri="{FF2B5EF4-FFF2-40B4-BE49-F238E27FC236}">
                  <a16:creationId xmlns:a16="http://schemas.microsoft.com/office/drawing/2014/main" id="{3F09E1A7-B023-41E6-9540-BC395149A289}"/>
                </a:ext>
              </a:extLst>
            </p:cNvPr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8;p7">
              <a:extLst>
                <a:ext uri="{FF2B5EF4-FFF2-40B4-BE49-F238E27FC236}">
                  <a16:creationId xmlns:a16="http://schemas.microsoft.com/office/drawing/2014/main" id="{9C991C71-C9D8-4DC3-849F-AE92C75C2B81}"/>
                </a:ext>
              </a:extLst>
            </p:cNvPr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39;p7">
              <a:extLst>
                <a:ext uri="{FF2B5EF4-FFF2-40B4-BE49-F238E27FC236}">
                  <a16:creationId xmlns:a16="http://schemas.microsoft.com/office/drawing/2014/main" id="{694E09E4-C3F9-4E04-B9EF-9900C2AF86AF}"/>
                </a:ext>
              </a:extLst>
            </p:cNvPr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40;p7">
              <a:extLst>
                <a:ext uri="{FF2B5EF4-FFF2-40B4-BE49-F238E27FC236}">
                  <a16:creationId xmlns:a16="http://schemas.microsoft.com/office/drawing/2014/main" id="{ABFF2300-5C88-433D-A22D-DFCD5BEB4AD2}"/>
                </a:ext>
              </a:extLst>
            </p:cNvPr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1;p7">
              <a:extLst>
                <a:ext uri="{FF2B5EF4-FFF2-40B4-BE49-F238E27FC236}">
                  <a16:creationId xmlns:a16="http://schemas.microsoft.com/office/drawing/2014/main" id="{E8F1309D-1C8C-4244-A877-581BE305F237}"/>
                </a:ext>
              </a:extLst>
            </p:cNvPr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42;p7">
              <a:extLst>
                <a:ext uri="{FF2B5EF4-FFF2-40B4-BE49-F238E27FC236}">
                  <a16:creationId xmlns:a16="http://schemas.microsoft.com/office/drawing/2014/main" id="{1B4AF484-7BCD-4AD8-97D0-D29C0D0EB864}"/>
                </a:ext>
              </a:extLst>
            </p:cNvPr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F0798F-F7A4-42BB-B97B-1A9383E23AA9}"/>
              </a:ext>
            </a:extLst>
          </p:cNvPr>
          <p:cNvSpPr/>
          <p:nvPr/>
        </p:nvSpPr>
        <p:spPr>
          <a:xfrm>
            <a:off x="8044242" y="1942596"/>
            <a:ext cx="824193" cy="4783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1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2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2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16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2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65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7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22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14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241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3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14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8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3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26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7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2</a:t>
            </a:r>
          </a:p>
          <a:p>
            <a:pPr algn="r">
              <a:spcBef>
                <a:spcPts val="500"/>
              </a:spcBef>
            </a:pPr>
            <a:r>
              <a:rPr lang="ru-RU" sz="1300" b="1" dirty="0">
                <a:solidFill>
                  <a:srgbClr val="1860C5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61354" y="1767916"/>
            <a:ext cx="4555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транспорта </a:t>
            </a:r>
            <a:b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Российской Федерации</a:t>
            </a:r>
          </a:p>
          <a:p>
            <a:pPr algn="r"/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экономического развития </a:t>
            </a:r>
            <a:b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E8B16-20DD-49B3-9EFB-88F4D055A25B}"/>
              </a:ext>
            </a:extLst>
          </p:cNvPr>
          <p:cNvSpPr txBox="1"/>
          <p:nvPr/>
        </p:nvSpPr>
        <p:spPr>
          <a:xfrm>
            <a:off x="362538" y="4858335"/>
            <a:ext cx="302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+2 организации, подведомственные Минюсту России (процедура НОК по открытым данным)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0B09FC-9023-444D-BA8C-1F9072C72159}"/>
              </a:ext>
            </a:extLst>
          </p:cNvPr>
          <p:cNvSpPr txBox="1"/>
          <p:nvPr/>
        </p:nvSpPr>
        <p:spPr>
          <a:xfrm>
            <a:off x="3790950" y="2475996"/>
            <a:ext cx="4730271" cy="440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Федеральная таможенная служба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спорта Российской Федерации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Верховный суд Российской Федерации, Высший арбитражный суд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сельского хозяйства Российской Федерации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Федеральное агентство по рыболовству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просвещения Российской Федерации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Федеральное агентство железнодорожного транспорта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иностранных дел Российской Федерации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Правительство Российской Федерации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Федеральное агентство морского и речного транспорта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Федеральное агентство воздушного транспорта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 культуры Российской Федерации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Федеральное агентство связи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Российская академия художеств</a:t>
            </a:r>
          </a:p>
          <a:p>
            <a:pPr algn="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Федеральная служба по интеллектуальной собственности, патентам и товарным знакам</a:t>
            </a:r>
          </a:p>
        </p:txBody>
      </p:sp>
    </p:spTree>
    <p:extLst>
      <p:ext uri="{BB962C8B-B14F-4D97-AF65-F5344CB8AC3E}">
        <p14:creationId xmlns:p14="http://schemas.microsoft.com/office/powerpoint/2010/main" val="350716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Критерий «Удовлетворенность условиями ведения образовательной деятельности организаций»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615788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сельского хозяйства Российской Федерации; Верховный суд Российской Федерации, Высший арбитражный суд Российской Федерации; Федеральное агентство воздушного транспорта; Федеральное агентство железнодорожного транспорта; Правительство Российской Федерации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568416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34419" cy="13940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595007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69932" y="5274918"/>
            <a:ext cx="3419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Федеральное агентство по рыболовству; Федеральное агентство морского и речного транспорта; Министерство науки и высшего образования Российской Федерации; Министерство сельского хозяйства Российской Федерации; 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 flipH="1">
            <a:off x="8333035" y="5302002"/>
            <a:ext cx="17209" cy="10809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70E22A6-AEA7-4847-B0B1-BC04BC5552F7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50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Показатель «Доля получателей услуг, которые готовы рекомендовать организацию родственникам и знакомым»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769461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сельского хозяйства Российской Федерации; Верховный суд Российской Федерации, Высший арбитражный суд Российской Федерации; Федеральное агентство воздушного транспорта; 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568416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0554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595007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54819" y="5602751"/>
            <a:ext cx="34191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спорта Российской Федерации; Министерство сельского хозяйства Российской Федерации; Правительство Российской Федерации; Министерство просвещения Российской Федерации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3035" y="5678186"/>
            <a:ext cx="0" cy="7878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DC68D04-1AF0-4E5F-8233-3CE327518738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Показатель «Доля получателей услуг, удовлетворенных организационными условиями Предоставления услуг»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544729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сельского хозяйства Российской Федерации; Верховный суд Российской Федерации, Высший арбитражный суд Российской Федерации; Федеральное агентство воздушного транспорта; Федеральное агентство железнодорожного транспорта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568416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0554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595007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67454" y="5687390"/>
            <a:ext cx="3419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Российская академия художеств; Министерство науки и высшего образования Российской Федерации; Министерство сельского хозяйства Российской Федерации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3035" y="5803055"/>
            <a:ext cx="0" cy="5381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85FA7C2-3F7D-4DE6-AC10-438829EE0478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Показатель «Доля получателей услуг, удовлетворенных в целом условиями оказания услуг в организации»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013467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Министерство сельского хозяйства Российской Федерации; Верховный суд Российской Федерации, Высший арбитражный суд Российской Федерации; Федеральное агентство воздушного транспорта; Федеральное агентство железнодорожного транспорта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568416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38025"/>
            <a:ext cx="0" cy="10554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595007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3035" y="5547796"/>
            <a:ext cx="0" cy="10486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E36C2DD2-F186-44D0-B2CE-DBBE9677FA29}"/>
              </a:ext>
            </a:extLst>
          </p:cNvPr>
          <p:cNvSpPr/>
          <p:nvPr/>
        </p:nvSpPr>
        <p:spPr>
          <a:xfrm>
            <a:off x="8321507" y="5518113"/>
            <a:ext cx="3419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науки и высшего образования Российской Федерации; Федеральное агентство по рыболовству; Министерство спорта Российской Федерации; Правительство Российской Федерации; Министерство сельского хозяйства Российской Федерации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1D000E8-DCAF-4AB6-99CD-2D8E1EF5E9D3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9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16478" y="-3"/>
            <a:ext cx="12206891" cy="1280823"/>
            <a:chOff x="-692586" y="149202"/>
            <a:chExt cx="12206891" cy="128082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3715" r="346" b="18393"/>
            <a:stretch/>
          </p:blipFill>
          <p:spPr>
            <a:xfrm>
              <a:off x="-683807" y="149202"/>
              <a:ext cx="12198112" cy="1280820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-692586" y="149202"/>
              <a:ext cx="12195016" cy="1280823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574" y="45418"/>
            <a:ext cx="11803412" cy="114326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Средний балл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 федеральным округам</a:t>
            </a:r>
          </a:p>
        </p:txBody>
      </p:sp>
      <p:grpSp>
        <p:nvGrpSpPr>
          <p:cNvPr id="9" name="Google Shape;536;p7"/>
          <p:cNvGrpSpPr/>
          <p:nvPr/>
        </p:nvGrpSpPr>
        <p:grpSpPr>
          <a:xfrm>
            <a:off x="478582" y="6177160"/>
            <a:ext cx="881035" cy="290677"/>
            <a:chOff x="3690957" y="4568872"/>
            <a:chExt cx="881035" cy="290677"/>
          </a:xfrm>
        </p:grpSpPr>
        <p:sp>
          <p:nvSpPr>
            <p:cNvPr id="10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71C542A-3CE0-4B65-A503-999624783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936862"/>
              </p:ext>
            </p:extLst>
          </p:nvPr>
        </p:nvGraphicFramePr>
        <p:xfrm>
          <a:off x="1702718" y="1702518"/>
          <a:ext cx="4392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757121E6-5FAF-4A56-8731-556057560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391252"/>
              </p:ext>
            </p:extLst>
          </p:nvPr>
        </p:nvGraphicFramePr>
        <p:xfrm>
          <a:off x="6743278" y="1702518"/>
          <a:ext cx="43924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A21FFF4-9332-495C-8B32-5C29A0788B47}"/>
              </a:ext>
            </a:extLst>
          </p:cNvPr>
          <p:cNvSpPr txBox="1"/>
          <p:nvPr/>
        </p:nvSpPr>
        <p:spPr>
          <a:xfrm>
            <a:off x="2702938" y="5807828"/>
            <a:ext cx="3028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b="1" dirty="0">
                <a:solidFill>
                  <a:srgbClr val="1860C5"/>
                </a:solidFill>
              </a:rPr>
              <a:t>КОЛИЧЕСТВО ОРГАНИЗАЦИЙ, ПО КОТОРЫМ ПРОВОДИЛАСЬ ОЦЕНКА*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9E4B0C-6D03-463B-8BBE-269AE07A6008}"/>
              </a:ext>
            </a:extLst>
          </p:cNvPr>
          <p:cNvSpPr txBox="1"/>
          <p:nvPr/>
        </p:nvSpPr>
        <p:spPr>
          <a:xfrm>
            <a:off x="7732164" y="5812238"/>
            <a:ext cx="257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b="1" dirty="0">
                <a:solidFill>
                  <a:srgbClr val="1860C5"/>
                </a:solidFill>
              </a:rPr>
              <a:t>СРЕДНИЙ БАЛЛ ПО ФЕДЕРАЛЬНЫМ ОКРУГАМ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148D4A-BBA7-464D-BE5F-BE489216433D}"/>
              </a:ext>
            </a:extLst>
          </p:cNvPr>
          <p:cNvSpPr txBox="1"/>
          <p:nvPr/>
        </p:nvSpPr>
        <p:spPr>
          <a:xfrm>
            <a:off x="-73903" y="6597812"/>
            <a:ext cx="6917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* +2 организации, подведомственные Минюсту России (процедура НОК по открытым данным)</a:t>
            </a:r>
          </a:p>
        </p:txBody>
      </p:sp>
    </p:spTree>
    <p:extLst>
      <p:ext uri="{BB962C8B-B14F-4D97-AF65-F5344CB8AC3E}">
        <p14:creationId xmlns:p14="http://schemas.microsoft.com/office/powerpoint/2010/main" val="306951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7326" r="1093" b="9028"/>
          <a:stretch/>
        </p:blipFill>
        <p:spPr bwMode="auto">
          <a:xfrm>
            <a:off x="-10714" y="1450462"/>
            <a:ext cx="12195016" cy="54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0971372" cy="114326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Средние показатели НОК</a:t>
            </a:r>
          </a:p>
        </p:txBody>
      </p:sp>
      <p:graphicFrame>
        <p:nvGraphicFramePr>
          <p:cNvPr id="68" name="Диаграмма 67">
            <a:extLst>
              <a:ext uri="{FF2B5EF4-FFF2-40B4-BE49-F238E27FC236}">
                <a16:creationId xmlns:a16="http://schemas.microsoft.com/office/drawing/2014/main" id="{D27D1B4F-6545-44B3-9DED-1B1249E69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79953"/>
              </p:ext>
            </p:extLst>
          </p:nvPr>
        </p:nvGraphicFramePr>
        <p:xfrm>
          <a:off x="2901846" y="2103060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AE0136C5-8322-4F54-8D48-61F56563A44B}"/>
              </a:ext>
            </a:extLst>
          </p:cNvPr>
          <p:cNvSpPr/>
          <p:nvPr/>
        </p:nvSpPr>
        <p:spPr>
          <a:xfrm>
            <a:off x="971312" y="2853842"/>
            <a:ext cx="29717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1860C5"/>
                </a:solidFill>
                <a:ea typeface="+mj-ea"/>
                <a:cs typeface="+mj-cs"/>
              </a:rPr>
              <a:t>2</a:t>
            </a:r>
            <a:r>
              <a:rPr lang="en-US" sz="2800" b="1" dirty="0">
                <a:solidFill>
                  <a:srgbClr val="1860C5"/>
                </a:solidFill>
                <a:ea typeface="+mj-ea"/>
                <a:cs typeface="+mj-cs"/>
              </a:rPr>
              <a:t>7</a:t>
            </a:r>
            <a:r>
              <a:rPr lang="ru-RU" sz="2800" b="1" dirty="0">
                <a:solidFill>
                  <a:srgbClr val="1860C5"/>
                </a:solidFill>
                <a:ea typeface="+mj-ea"/>
                <a:cs typeface="+mj-cs"/>
              </a:rPr>
              <a:t> организаций</a:t>
            </a:r>
          </a:p>
          <a:p>
            <a:pPr algn="ctr"/>
            <a:r>
              <a:rPr lang="ru-RU" sz="2800" b="1" dirty="0">
                <a:solidFill>
                  <a:srgbClr val="1860C5"/>
                </a:solidFill>
                <a:ea typeface="+mj-ea"/>
                <a:cs typeface="+mj-cs"/>
              </a:rPr>
              <a:t>менее </a:t>
            </a:r>
            <a:r>
              <a:rPr lang="en-US" sz="2800" b="1" dirty="0">
                <a:solidFill>
                  <a:srgbClr val="1860C5"/>
                </a:solidFill>
                <a:ea typeface="+mj-ea"/>
                <a:cs typeface="+mj-cs"/>
              </a:rPr>
              <a:t>90</a:t>
            </a:r>
            <a:endParaRPr lang="ru-RU" sz="2800" b="1" dirty="0">
              <a:solidFill>
                <a:srgbClr val="1860C5"/>
              </a:solidFill>
              <a:ea typeface="+mj-ea"/>
              <a:cs typeface="+mj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334CB8B-D7CB-4674-8AD0-536F73D3EF47}"/>
              </a:ext>
            </a:extLst>
          </p:cNvPr>
          <p:cNvSpPr/>
          <p:nvPr/>
        </p:nvSpPr>
        <p:spPr>
          <a:xfrm>
            <a:off x="4344487" y="4938995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a typeface="+mj-ea"/>
                <a:cs typeface="+mj-cs"/>
              </a:rPr>
              <a:t>23,</a:t>
            </a: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85%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AA94B23C-746D-4727-8595-5DB62D2E4707}"/>
              </a:ext>
            </a:extLst>
          </p:cNvPr>
          <p:cNvSpPr/>
          <p:nvPr/>
        </p:nvSpPr>
        <p:spPr>
          <a:xfrm>
            <a:off x="4162236" y="3690546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a typeface="+mj-ea"/>
                <a:cs typeface="+mj-cs"/>
              </a:rPr>
              <a:t>6,</a:t>
            </a: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19%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B96DE30A-5274-423B-83A9-5FA3BB6F2D36}"/>
              </a:ext>
            </a:extLst>
          </p:cNvPr>
          <p:cNvSpPr/>
          <p:nvPr/>
        </p:nvSpPr>
        <p:spPr>
          <a:xfrm>
            <a:off x="5734089" y="2473475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69</a:t>
            </a:r>
            <a:r>
              <a:rPr lang="en-US" sz="2800" b="1" dirty="0">
                <a:solidFill>
                  <a:schemeClr val="bg1"/>
                </a:solidFill>
                <a:ea typeface="+mj-ea"/>
                <a:cs typeface="+mj-cs"/>
              </a:rPr>
              <a:t>,</a:t>
            </a:r>
            <a:r>
              <a:rPr lang="ru-RU" sz="2800" b="1" dirty="0">
                <a:solidFill>
                  <a:schemeClr val="bg1"/>
                </a:solidFill>
                <a:ea typeface="+mj-ea"/>
                <a:cs typeface="+mj-cs"/>
              </a:rPr>
              <a:t>96%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1999A9A3-81FD-4E5B-8AD6-1901D8E18AA5}"/>
              </a:ext>
            </a:extLst>
          </p:cNvPr>
          <p:cNvCxnSpPr>
            <a:cxnSpLocks/>
          </p:cNvCxnSpPr>
          <p:nvPr/>
        </p:nvCxnSpPr>
        <p:spPr>
          <a:xfrm flipH="1" flipV="1">
            <a:off x="3578809" y="3353198"/>
            <a:ext cx="701751" cy="257705"/>
          </a:xfrm>
          <a:prstGeom prst="line">
            <a:avLst/>
          </a:prstGeom>
          <a:ln w="38100">
            <a:solidFill>
              <a:srgbClr val="1860C5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A00C39DF-6C32-445B-9D74-6A258CE92BB1}"/>
              </a:ext>
            </a:extLst>
          </p:cNvPr>
          <p:cNvCxnSpPr>
            <a:cxnSpLocks/>
          </p:cNvCxnSpPr>
          <p:nvPr/>
        </p:nvCxnSpPr>
        <p:spPr>
          <a:xfrm flipH="1">
            <a:off x="1347059" y="3342232"/>
            <a:ext cx="2232247" cy="0"/>
          </a:xfrm>
          <a:prstGeom prst="line">
            <a:avLst/>
          </a:prstGeom>
          <a:ln w="38100">
            <a:solidFill>
              <a:srgbClr val="1860C5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B6AE5B6D-1868-46D8-86AB-B2E61D4C3A12}"/>
              </a:ext>
            </a:extLst>
          </p:cNvPr>
          <p:cNvSpPr/>
          <p:nvPr/>
        </p:nvSpPr>
        <p:spPr>
          <a:xfrm>
            <a:off x="7312263" y="1950423"/>
            <a:ext cx="31560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349AFA"/>
                </a:solidFill>
                <a:ea typeface="+mj-ea"/>
                <a:cs typeface="+mj-cs"/>
              </a:rPr>
              <a:t>30</a:t>
            </a:r>
            <a:r>
              <a:rPr lang="en-US" sz="2800" b="1" dirty="0">
                <a:solidFill>
                  <a:srgbClr val="349AFA"/>
                </a:solidFill>
                <a:ea typeface="+mj-ea"/>
                <a:cs typeface="+mj-cs"/>
              </a:rPr>
              <a:t>5</a:t>
            </a:r>
            <a:r>
              <a:rPr lang="ru-RU" sz="2800" b="1" dirty="0">
                <a:solidFill>
                  <a:srgbClr val="349AFA"/>
                </a:solidFill>
                <a:ea typeface="+mj-ea"/>
                <a:cs typeface="+mj-cs"/>
              </a:rPr>
              <a:t> организация</a:t>
            </a:r>
          </a:p>
          <a:p>
            <a:pPr algn="ctr"/>
            <a:r>
              <a:rPr lang="ru-RU" sz="2800" b="1" dirty="0">
                <a:solidFill>
                  <a:srgbClr val="349AFA"/>
                </a:solidFill>
                <a:ea typeface="+mj-ea"/>
                <a:cs typeface="+mj-cs"/>
              </a:rPr>
              <a:t>95..100</a:t>
            </a:r>
          </a:p>
        </p:txBody>
      </p: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309AA2FC-1B38-4B47-A7D7-CC7E02583B06}"/>
              </a:ext>
            </a:extLst>
          </p:cNvPr>
          <p:cNvCxnSpPr>
            <a:cxnSpLocks/>
          </p:cNvCxnSpPr>
          <p:nvPr/>
        </p:nvCxnSpPr>
        <p:spPr>
          <a:xfrm flipV="1">
            <a:off x="7014301" y="2438813"/>
            <a:ext cx="765881" cy="255441"/>
          </a:xfrm>
          <a:prstGeom prst="line">
            <a:avLst/>
          </a:prstGeom>
          <a:ln w="38100">
            <a:solidFill>
              <a:srgbClr val="349AFA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4ED9E96E-51BC-4DF6-B72F-5A57DD89B7B4}"/>
              </a:ext>
            </a:extLst>
          </p:cNvPr>
          <p:cNvCxnSpPr>
            <a:cxnSpLocks/>
          </p:cNvCxnSpPr>
          <p:nvPr/>
        </p:nvCxnSpPr>
        <p:spPr>
          <a:xfrm flipH="1">
            <a:off x="7780182" y="2438813"/>
            <a:ext cx="2232247" cy="0"/>
          </a:xfrm>
          <a:prstGeom prst="line">
            <a:avLst/>
          </a:prstGeom>
          <a:ln w="38100">
            <a:solidFill>
              <a:srgbClr val="349AFA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C92364C9-BF45-445A-8C8B-DC096B6C6445}"/>
              </a:ext>
            </a:extLst>
          </p:cNvPr>
          <p:cNvSpPr/>
          <p:nvPr/>
        </p:nvSpPr>
        <p:spPr>
          <a:xfrm>
            <a:off x="1042554" y="5114521"/>
            <a:ext cx="3178499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122F79"/>
                </a:solidFill>
                <a:ea typeface="+mj-ea"/>
                <a:cs typeface="+mj-cs"/>
              </a:rPr>
              <a:t>10</a:t>
            </a:r>
            <a:r>
              <a:rPr lang="en-US" sz="2800" b="1" dirty="0">
                <a:solidFill>
                  <a:srgbClr val="122F79"/>
                </a:solidFill>
                <a:ea typeface="+mj-ea"/>
                <a:cs typeface="+mj-cs"/>
              </a:rPr>
              <a:t>4</a:t>
            </a:r>
            <a:r>
              <a:rPr lang="ru-RU" sz="2800" b="1" dirty="0">
                <a:solidFill>
                  <a:srgbClr val="122F79"/>
                </a:solidFill>
                <a:ea typeface="+mj-ea"/>
                <a:cs typeface="+mj-cs"/>
              </a:rPr>
              <a:t> организаций</a:t>
            </a:r>
          </a:p>
          <a:p>
            <a:pPr algn="ctr"/>
            <a:r>
              <a:rPr lang="ru-RU" sz="2800" b="1" dirty="0">
                <a:solidFill>
                  <a:srgbClr val="122F79"/>
                </a:solidFill>
                <a:ea typeface="+mj-ea"/>
                <a:cs typeface="+mj-cs"/>
              </a:rPr>
              <a:t>90..95</a:t>
            </a:r>
          </a:p>
        </p:txBody>
      </p: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6DEA137F-0D18-4F88-9AA9-16F09F7F11D9}"/>
              </a:ext>
            </a:extLst>
          </p:cNvPr>
          <p:cNvCxnSpPr>
            <a:cxnSpLocks/>
          </p:cNvCxnSpPr>
          <p:nvPr/>
        </p:nvCxnSpPr>
        <p:spPr>
          <a:xfrm flipH="1">
            <a:off x="3753445" y="5473279"/>
            <a:ext cx="903029" cy="140599"/>
          </a:xfrm>
          <a:prstGeom prst="line">
            <a:avLst/>
          </a:prstGeom>
          <a:ln w="38100">
            <a:solidFill>
              <a:srgbClr val="122F79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846053A4-57A4-464A-8EA2-8574DBC695B3}"/>
              </a:ext>
            </a:extLst>
          </p:cNvPr>
          <p:cNvCxnSpPr>
            <a:cxnSpLocks/>
          </p:cNvCxnSpPr>
          <p:nvPr/>
        </p:nvCxnSpPr>
        <p:spPr>
          <a:xfrm flipH="1">
            <a:off x="1521693" y="5602911"/>
            <a:ext cx="2232247" cy="0"/>
          </a:xfrm>
          <a:prstGeom prst="line">
            <a:avLst/>
          </a:prstGeom>
          <a:ln w="38100">
            <a:solidFill>
              <a:srgbClr val="122F79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75C8D9FC-7B19-4877-96E7-DAECADBDCE62}"/>
              </a:ext>
            </a:extLst>
          </p:cNvPr>
          <p:cNvSpPr txBox="1"/>
          <p:nvPr/>
        </p:nvSpPr>
        <p:spPr>
          <a:xfrm>
            <a:off x="5650729" y="3930622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860C5"/>
                </a:solidFill>
              </a:rPr>
              <a:t>9</a:t>
            </a:r>
            <a:r>
              <a:rPr lang="ru-RU" sz="4000" b="1" dirty="0">
                <a:solidFill>
                  <a:srgbClr val="1860C5"/>
                </a:solidFill>
              </a:rPr>
              <a:t>5</a:t>
            </a:r>
            <a:r>
              <a:rPr lang="en-US" sz="4000" b="1" dirty="0">
                <a:solidFill>
                  <a:srgbClr val="1860C5"/>
                </a:solidFill>
              </a:rPr>
              <a:t>,</a:t>
            </a:r>
            <a:r>
              <a:rPr lang="ru-RU" sz="4000" b="1" dirty="0">
                <a:solidFill>
                  <a:srgbClr val="1860C5"/>
                </a:solidFill>
              </a:rPr>
              <a:t>7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B048E4-E1EF-4D8A-A91D-8839CEA59A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1"/>
          <a:stretch/>
        </p:blipFill>
        <p:spPr>
          <a:xfrm>
            <a:off x="7330931" y="5434235"/>
            <a:ext cx="485337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2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68ACE290-E708-4915-B457-0E23F632B1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40"/>
          <a:stretch/>
        </p:blipFill>
        <p:spPr>
          <a:xfrm flipH="1">
            <a:off x="-23962" y="4023940"/>
            <a:ext cx="9563187" cy="2835648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0971372" cy="1143265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Средние значения по критериям оценки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4B2C41-7819-4EB7-B7E0-B43CD909C8B8}"/>
              </a:ext>
            </a:extLst>
          </p:cNvPr>
          <p:cNvSpPr txBox="1"/>
          <p:nvPr/>
        </p:nvSpPr>
        <p:spPr>
          <a:xfrm>
            <a:off x="98376" y="3850450"/>
            <a:ext cx="307995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95">
              <a:spcBef>
                <a:spcPct val="0"/>
              </a:spcBef>
              <a:buNone/>
              <a:defRPr sz="2800">
                <a:solidFill>
                  <a:srgbClr val="29A9E3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22F79"/>
                </a:solidFill>
              </a:rPr>
              <a:t>Открытость и доступность информации (К1)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7081EB-4FD3-4061-9E97-7C443ADA24C4}"/>
              </a:ext>
            </a:extLst>
          </p:cNvPr>
          <p:cNvGrpSpPr/>
          <p:nvPr/>
        </p:nvGrpSpPr>
        <p:grpSpPr>
          <a:xfrm>
            <a:off x="725833" y="1745565"/>
            <a:ext cx="1802654" cy="2155447"/>
            <a:chOff x="725833" y="1726044"/>
            <a:chExt cx="1802654" cy="2155447"/>
          </a:xfrm>
        </p:grpSpPr>
        <p:sp>
          <p:nvSpPr>
            <p:cNvPr id="51" name="Pie 5">
              <a:extLst>
                <a:ext uri="{FF2B5EF4-FFF2-40B4-BE49-F238E27FC236}">
                  <a16:creationId xmlns:a16="http://schemas.microsoft.com/office/drawing/2014/main" id="{85D5F457-A90F-497B-B51B-5CD3A8AC7703}"/>
                </a:ext>
              </a:extLst>
            </p:cNvPr>
            <p:cNvSpPr/>
            <p:nvPr/>
          </p:nvSpPr>
          <p:spPr>
            <a:xfrm rot="10800000">
              <a:off x="725833" y="1864725"/>
              <a:ext cx="1800000" cy="1800000"/>
            </a:xfrm>
            <a:prstGeom prst="pie">
              <a:avLst>
                <a:gd name="adj1" fmla="val 10599587"/>
                <a:gd name="adj2" fmla="val 1321404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Pie 3">
              <a:extLst>
                <a:ext uri="{FF2B5EF4-FFF2-40B4-BE49-F238E27FC236}">
                  <a16:creationId xmlns:a16="http://schemas.microsoft.com/office/drawing/2014/main" id="{CE924C58-17F9-4392-ADA2-0AB729E3D60A}"/>
                </a:ext>
              </a:extLst>
            </p:cNvPr>
            <p:cNvSpPr/>
            <p:nvPr/>
          </p:nvSpPr>
          <p:spPr>
            <a:xfrm>
              <a:off x="728487" y="1864725"/>
              <a:ext cx="1800000" cy="1800000"/>
            </a:xfrm>
            <a:prstGeom prst="pie">
              <a:avLst>
                <a:gd name="adj1" fmla="val 6893122"/>
                <a:gd name="adj2" fmla="val 13297507"/>
              </a:avLst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Oval 4">
              <a:extLst>
                <a:ext uri="{FF2B5EF4-FFF2-40B4-BE49-F238E27FC236}">
                  <a16:creationId xmlns:a16="http://schemas.microsoft.com/office/drawing/2014/main" id="{EB4B6641-A57E-42BB-9B4D-1FF9F753A43D}"/>
                </a:ext>
              </a:extLst>
            </p:cNvPr>
            <p:cNvSpPr/>
            <p:nvPr/>
          </p:nvSpPr>
          <p:spPr>
            <a:xfrm>
              <a:off x="1088487" y="225563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571A5A34-8B77-4A58-BBFA-8163D3AFD940}"/>
                </a:ext>
              </a:extLst>
            </p:cNvPr>
            <p:cNvSpPr/>
            <p:nvPr/>
          </p:nvSpPr>
          <p:spPr>
            <a:xfrm rot="2605207">
              <a:off x="948257" y="1945237"/>
              <a:ext cx="504056" cy="390911"/>
            </a:xfrm>
            <a:prstGeom prst="triangle">
              <a:avLst/>
            </a:prstGeom>
            <a:solidFill>
              <a:srgbClr val="8FB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Равнобедренный треугольник 57">
              <a:extLst>
                <a:ext uri="{FF2B5EF4-FFF2-40B4-BE49-F238E27FC236}">
                  <a16:creationId xmlns:a16="http://schemas.microsoft.com/office/drawing/2014/main" id="{BFA5B885-D80D-4BC1-A649-E72AD7B6012E}"/>
                </a:ext>
              </a:extLst>
            </p:cNvPr>
            <p:cNvSpPr/>
            <p:nvPr/>
          </p:nvSpPr>
          <p:spPr>
            <a:xfrm rot="12934382">
              <a:off x="1866801" y="3225497"/>
              <a:ext cx="504056" cy="39091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66E5470-9194-4864-8E2F-0AB0DD04CC73}"/>
                </a:ext>
              </a:extLst>
            </p:cNvPr>
            <p:cNvSpPr/>
            <p:nvPr/>
          </p:nvSpPr>
          <p:spPr>
            <a:xfrm>
              <a:off x="1280475" y="2621736"/>
              <a:ext cx="696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95,1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81BD574B-1276-428F-A0CA-0D38FF9073EF}"/>
                </a:ext>
              </a:extLst>
            </p:cNvPr>
            <p:cNvSpPr/>
            <p:nvPr/>
          </p:nvSpPr>
          <p:spPr>
            <a:xfrm>
              <a:off x="1249171" y="1726044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B050"/>
                  </a:solidFill>
                </a:rPr>
                <a:t>299</a:t>
              </a:r>
              <a:endParaRPr lang="ru-RU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B4CFB132-3124-4267-9CAA-6881DB5C8D18}"/>
                </a:ext>
              </a:extLst>
            </p:cNvPr>
            <p:cNvSpPr/>
            <p:nvPr/>
          </p:nvSpPr>
          <p:spPr>
            <a:xfrm>
              <a:off x="1233718" y="3358271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137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90EDB1E-4821-47ED-AFA3-E3B5741074B5}"/>
              </a:ext>
            </a:extLst>
          </p:cNvPr>
          <p:cNvGrpSpPr/>
          <p:nvPr/>
        </p:nvGrpSpPr>
        <p:grpSpPr>
          <a:xfrm>
            <a:off x="5294419" y="1763457"/>
            <a:ext cx="1802654" cy="2189914"/>
            <a:chOff x="5261023" y="1743936"/>
            <a:chExt cx="1802654" cy="2189914"/>
          </a:xfrm>
        </p:grpSpPr>
        <p:sp>
          <p:nvSpPr>
            <p:cNvPr id="62" name="Pie 5">
              <a:extLst>
                <a:ext uri="{FF2B5EF4-FFF2-40B4-BE49-F238E27FC236}">
                  <a16:creationId xmlns:a16="http://schemas.microsoft.com/office/drawing/2014/main" id="{057E9BFC-948F-4490-9E6E-C4FB4EC1C4E1}"/>
                </a:ext>
              </a:extLst>
            </p:cNvPr>
            <p:cNvSpPr/>
            <p:nvPr/>
          </p:nvSpPr>
          <p:spPr>
            <a:xfrm rot="10800000">
              <a:off x="5261023" y="1864725"/>
              <a:ext cx="1800000" cy="1800000"/>
            </a:xfrm>
            <a:prstGeom prst="pie">
              <a:avLst>
                <a:gd name="adj1" fmla="val 9962668"/>
                <a:gd name="adj2" fmla="val 1321404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Pie 3">
              <a:extLst>
                <a:ext uri="{FF2B5EF4-FFF2-40B4-BE49-F238E27FC236}">
                  <a16:creationId xmlns:a16="http://schemas.microsoft.com/office/drawing/2014/main" id="{93486433-FC7E-4628-A885-C87D96D46FEB}"/>
                </a:ext>
              </a:extLst>
            </p:cNvPr>
            <p:cNvSpPr/>
            <p:nvPr/>
          </p:nvSpPr>
          <p:spPr>
            <a:xfrm>
              <a:off x="5263677" y="1864725"/>
              <a:ext cx="1800000" cy="1800000"/>
            </a:xfrm>
            <a:prstGeom prst="pie">
              <a:avLst>
                <a:gd name="adj1" fmla="val 6863681"/>
                <a:gd name="adj2" fmla="val 13297507"/>
              </a:avLst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Oval 4">
              <a:extLst>
                <a:ext uri="{FF2B5EF4-FFF2-40B4-BE49-F238E27FC236}">
                  <a16:creationId xmlns:a16="http://schemas.microsoft.com/office/drawing/2014/main" id="{D426A7C0-37E2-42B9-8E43-F710ADA13668}"/>
                </a:ext>
              </a:extLst>
            </p:cNvPr>
            <p:cNvSpPr/>
            <p:nvPr/>
          </p:nvSpPr>
          <p:spPr>
            <a:xfrm>
              <a:off x="5623677" y="225563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Равнобедренный треугольник 64">
              <a:extLst>
                <a:ext uri="{FF2B5EF4-FFF2-40B4-BE49-F238E27FC236}">
                  <a16:creationId xmlns:a16="http://schemas.microsoft.com/office/drawing/2014/main" id="{1A391A8A-7AB5-41D7-8A20-B1D03A64FBF4}"/>
                </a:ext>
              </a:extLst>
            </p:cNvPr>
            <p:cNvSpPr/>
            <p:nvPr/>
          </p:nvSpPr>
          <p:spPr>
            <a:xfrm rot="2605207">
              <a:off x="5483447" y="1945237"/>
              <a:ext cx="504056" cy="390911"/>
            </a:xfrm>
            <a:prstGeom prst="triangle">
              <a:avLst/>
            </a:prstGeom>
            <a:solidFill>
              <a:srgbClr val="8FB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>
              <a:extLst>
                <a:ext uri="{FF2B5EF4-FFF2-40B4-BE49-F238E27FC236}">
                  <a16:creationId xmlns:a16="http://schemas.microsoft.com/office/drawing/2014/main" id="{D1ACCB0A-A9FB-4B7E-8FD6-01FC2206710E}"/>
                </a:ext>
              </a:extLst>
            </p:cNvPr>
            <p:cNvSpPr/>
            <p:nvPr/>
          </p:nvSpPr>
          <p:spPr>
            <a:xfrm rot="12934382">
              <a:off x="6401991" y="3225497"/>
              <a:ext cx="504056" cy="39091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B150285D-978B-4B24-BE3C-AD42DC2FEB76}"/>
                </a:ext>
              </a:extLst>
            </p:cNvPr>
            <p:cNvSpPr/>
            <p:nvPr/>
          </p:nvSpPr>
          <p:spPr>
            <a:xfrm>
              <a:off x="5815665" y="2595330"/>
              <a:ext cx="696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95,3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DEF3212F-C28D-4FDF-B482-08A1FC20AE86}"/>
                </a:ext>
              </a:extLst>
            </p:cNvPr>
            <p:cNvSpPr/>
            <p:nvPr/>
          </p:nvSpPr>
          <p:spPr>
            <a:xfrm>
              <a:off x="5790987" y="1743936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B050"/>
                  </a:solidFill>
                </a:rPr>
                <a:t>287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96B5B72A-3454-4EBB-972D-43F27D7AA6F2}"/>
                </a:ext>
              </a:extLst>
            </p:cNvPr>
            <p:cNvSpPr/>
            <p:nvPr/>
          </p:nvSpPr>
          <p:spPr>
            <a:xfrm>
              <a:off x="5760837" y="3410630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149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E824570-A129-4B37-B347-2EC964FD1CB6}"/>
              </a:ext>
            </a:extLst>
          </p:cNvPr>
          <p:cNvGrpSpPr/>
          <p:nvPr/>
        </p:nvGrpSpPr>
        <p:grpSpPr>
          <a:xfrm>
            <a:off x="2926854" y="4197068"/>
            <a:ext cx="1802654" cy="2099378"/>
            <a:chOff x="3591192" y="4168205"/>
            <a:chExt cx="1802654" cy="2099378"/>
          </a:xfrm>
        </p:grpSpPr>
        <p:sp>
          <p:nvSpPr>
            <p:cNvPr id="71" name="Pie 5">
              <a:extLst>
                <a:ext uri="{FF2B5EF4-FFF2-40B4-BE49-F238E27FC236}">
                  <a16:creationId xmlns:a16="http://schemas.microsoft.com/office/drawing/2014/main" id="{EFE1F015-1C97-4990-B259-A94B7052B3E6}"/>
                </a:ext>
              </a:extLst>
            </p:cNvPr>
            <p:cNvSpPr/>
            <p:nvPr/>
          </p:nvSpPr>
          <p:spPr>
            <a:xfrm rot="10800000">
              <a:off x="3591192" y="4314955"/>
              <a:ext cx="1800000" cy="1800000"/>
            </a:xfrm>
            <a:prstGeom prst="pie">
              <a:avLst>
                <a:gd name="adj1" fmla="val 8968594"/>
                <a:gd name="adj2" fmla="val 1321404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Pie 3">
              <a:extLst>
                <a:ext uri="{FF2B5EF4-FFF2-40B4-BE49-F238E27FC236}">
                  <a16:creationId xmlns:a16="http://schemas.microsoft.com/office/drawing/2014/main" id="{9E1DC232-859D-4901-81F2-4DB31F0943FB}"/>
                </a:ext>
              </a:extLst>
            </p:cNvPr>
            <p:cNvSpPr/>
            <p:nvPr/>
          </p:nvSpPr>
          <p:spPr>
            <a:xfrm>
              <a:off x="3593846" y="4314955"/>
              <a:ext cx="1800000" cy="1800000"/>
            </a:xfrm>
            <a:prstGeom prst="pie">
              <a:avLst>
                <a:gd name="adj1" fmla="val 7796407"/>
                <a:gd name="adj2" fmla="val 13297507"/>
              </a:avLst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Oval 4">
              <a:extLst>
                <a:ext uri="{FF2B5EF4-FFF2-40B4-BE49-F238E27FC236}">
                  <a16:creationId xmlns:a16="http://schemas.microsoft.com/office/drawing/2014/main" id="{7637FF55-12EE-42D7-BC12-122040919A7E}"/>
                </a:ext>
              </a:extLst>
            </p:cNvPr>
            <p:cNvSpPr/>
            <p:nvPr/>
          </p:nvSpPr>
          <p:spPr>
            <a:xfrm>
              <a:off x="3953846" y="47058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Равнобедренный треугольник 73">
              <a:extLst>
                <a:ext uri="{FF2B5EF4-FFF2-40B4-BE49-F238E27FC236}">
                  <a16:creationId xmlns:a16="http://schemas.microsoft.com/office/drawing/2014/main" id="{26855FC2-7DB8-421F-93CC-F752EB08D306}"/>
                </a:ext>
              </a:extLst>
            </p:cNvPr>
            <p:cNvSpPr/>
            <p:nvPr/>
          </p:nvSpPr>
          <p:spPr>
            <a:xfrm rot="2605207">
              <a:off x="3813616" y="4395467"/>
              <a:ext cx="504056" cy="390911"/>
            </a:xfrm>
            <a:prstGeom prst="triangle">
              <a:avLst/>
            </a:prstGeom>
            <a:solidFill>
              <a:srgbClr val="8FB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>
              <a:extLst>
                <a:ext uri="{FF2B5EF4-FFF2-40B4-BE49-F238E27FC236}">
                  <a16:creationId xmlns:a16="http://schemas.microsoft.com/office/drawing/2014/main" id="{90471EA9-989F-42E4-8530-B7A378CC8149}"/>
                </a:ext>
              </a:extLst>
            </p:cNvPr>
            <p:cNvSpPr/>
            <p:nvPr/>
          </p:nvSpPr>
          <p:spPr>
            <a:xfrm rot="12934382">
              <a:off x="4732160" y="5675727"/>
              <a:ext cx="504056" cy="39091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10CFAEE-BE9E-4683-A13E-1B6AB6523169}"/>
                </a:ext>
              </a:extLst>
            </p:cNvPr>
            <p:cNvSpPr/>
            <p:nvPr/>
          </p:nvSpPr>
          <p:spPr>
            <a:xfrm>
              <a:off x="4145834" y="5058328"/>
              <a:ext cx="696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98,2</a:t>
              </a:r>
            </a:p>
          </p:txBody>
        </p: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36F2D3ED-F39D-4717-B7FB-E834F90CBFF5}"/>
                </a:ext>
              </a:extLst>
            </p:cNvPr>
            <p:cNvSpPr/>
            <p:nvPr/>
          </p:nvSpPr>
          <p:spPr>
            <a:xfrm>
              <a:off x="4126778" y="4168205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B050"/>
                  </a:solidFill>
                </a:rPr>
                <a:t>203</a:t>
              </a: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622079C9-F706-4943-A4ED-409C27B90036}"/>
                </a:ext>
              </a:extLst>
            </p:cNvPr>
            <p:cNvSpPr/>
            <p:nvPr/>
          </p:nvSpPr>
          <p:spPr>
            <a:xfrm>
              <a:off x="4095248" y="5744363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233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E0BE6E1-3554-474D-B527-BB975F2D7139}"/>
              </a:ext>
            </a:extLst>
          </p:cNvPr>
          <p:cNvGrpSpPr/>
          <p:nvPr/>
        </p:nvGrpSpPr>
        <p:grpSpPr>
          <a:xfrm>
            <a:off x="9863005" y="1742437"/>
            <a:ext cx="1802654" cy="2191413"/>
            <a:chOff x="9641822" y="1722916"/>
            <a:chExt cx="1802654" cy="2191413"/>
          </a:xfrm>
        </p:grpSpPr>
        <p:sp>
          <p:nvSpPr>
            <p:cNvPr id="117" name="Pie 5">
              <a:extLst>
                <a:ext uri="{FF2B5EF4-FFF2-40B4-BE49-F238E27FC236}">
                  <a16:creationId xmlns:a16="http://schemas.microsoft.com/office/drawing/2014/main" id="{37234C8D-4DB1-48DD-9126-1A2D4F49EBE2}"/>
                </a:ext>
              </a:extLst>
            </p:cNvPr>
            <p:cNvSpPr/>
            <p:nvPr/>
          </p:nvSpPr>
          <p:spPr>
            <a:xfrm rot="10800000">
              <a:off x="9641822" y="1864725"/>
              <a:ext cx="1800000" cy="1800000"/>
            </a:xfrm>
            <a:prstGeom prst="pie">
              <a:avLst>
                <a:gd name="adj1" fmla="val 11858073"/>
                <a:gd name="adj2" fmla="val 1321404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Pie 3">
              <a:extLst>
                <a:ext uri="{FF2B5EF4-FFF2-40B4-BE49-F238E27FC236}">
                  <a16:creationId xmlns:a16="http://schemas.microsoft.com/office/drawing/2014/main" id="{ACF19E92-1DB9-47F7-851C-B7324B243D14}"/>
                </a:ext>
              </a:extLst>
            </p:cNvPr>
            <p:cNvSpPr/>
            <p:nvPr/>
          </p:nvSpPr>
          <p:spPr>
            <a:xfrm>
              <a:off x="9644476" y="1864725"/>
              <a:ext cx="1800000" cy="1800000"/>
            </a:xfrm>
            <a:prstGeom prst="pie">
              <a:avLst>
                <a:gd name="adj1" fmla="val 6964363"/>
                <a:gd name="adj2" fmla="val 13297507"/>
              </a:avLst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Oval 4">
              <a:extLst>
                <a:ext uri="{FF2B5EF4-FFF2-40B4-BE49-F238E27FC236}">
                  <a16:creationId xmlns:a16="http://schemas.microsoft.com/office/drawing/2014/main" id="{742E1D1C-97E2-4188-A0B6-6462857094AC}"/>
                </a:ext>
              </a:extLst>
            </p:cNvPr>
            <p:cNvSpPr/>
            <p:nvPr/>
          </p:nvSpPr>
          <p:spPr>
            <a:xfrm>
              <a:off x="10004476" y="225563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Равнобедренный треугольник 119">
              <a:extLst>
                <a:ext uri="{FF2B5EF4-FFF2-40B4-BE49-F238E27FC236}">
                  <a16:creationId xmlns:a16="http://schemas.microsoft.com/office/drawing/2014/main" id="{29ECBA1E-B124-4BAF-9B08-8F00432DBCFE}"/>
                </a:ext>
              </a:extLst>
            </p:cNvPr>
            <p:cNvSpPr/>
            <p:nvPr/>
          </p:nvSpPr>
          <p:spPr>
            <a:xfrm rot="2605207">
              <a:off x="9864246" y="1945237"/>
              <a:ext cx="504056" cy="390911"/>
            </a:xfrm>
            <a:prstGeom prst="triangle">
              <a:avLst/>
            </a:prstGeom>
            <a:solidFill>
              <a:srgbClr val="8FB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Равнобедренный треугольник 120">
              <a:extLst>
                <a:ext uri="{FF2B5EF4-FFF2-40B4-BE49-F238E27FC236}">
                  <a16:creationId xmlns:a16="http://schemas.microsoft.com/office/drawing/2014/main" id="{0155AFD4-FA77-4BA9-9D11-F020F7B35D63}"/>
                </a:ext>
              </a:extLst>
            </p:cNvPr>
            <p:cNvSpPr/>
            <p:nvPr/>
          </p:nvSpPr>
          <p:spPr>
            <a:xfrm rot="12934382">
              <a:off x="10782790" y="3225497"/>
              <a:ext cx="504056" cy="39091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813EF5AE-5187-4A74-B30B-9507E4D94D70}"/>
                </a:ext>
              </a:extLst>
            </p:cNvPr>
            <p:cNvSpPr/>
            <p:nvPr/>
          </p:nvSpPr>
          <p:spPr>
            <a:xfrm>
              <a:off x="10196464" y="2595330"/>
              <a:ext cx="696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93,1</a:t>
              </a: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C8E714D5-DE82-4E16-BEA2-0C82E11A4268}"/>
                </a:ext>
              </a:extLst>
            </p:cNvPr>
            <p:cNvSpPr/>
            <p:nvPr/>
          </p:nvSpPr>
          <p:spPr>
            <a:xfrm>
              <a:off x="10171785" y="1722916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B050"/>
                  </a:solidFill>
                </a:rPr>
                <a:t>324</a:t>
              </a:r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5E00A1FD-093A-4389-B107-C518441C5744}"/>
                </a:ext>
              </a:extLst>
            </p:cNvPr>
            <p:cNvSpPr/>
            <p:nvPr/>
          </p:nvSpPr>
          <p:spPr>
            <a:xfrm>
              <a:off x="10181562" y="3391109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112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9383A0C-BB6E-4AF0-985E-0D1B1BE7B951}"/>
              </a:ext>
            </a:extLst>
          </p:cNvPr>
          <p:cNvGrpSpPr/>
          <p:nvPr/>
        </p:nvGrpSpPr>
        <p:grpSpPr>
          <a:xfrm>
            <a:off x="7460904" y="4212935"/>
            <a:ext cx="1802654" cy="2083511"/>
            <a:chOff x="6744570" y="4184072"/>
            <a:chExt cx="1802654" cy="2083511"/>
          </a:xfrm>
        </p:grpSpPr>
        <p:sp>
          <p:nvSpPr>
            <p:cNvPr id="125" name="Pie 5">
              <a:extLst>
                <a:ext uri="{FF2B5EF4-FFF2-40B4-BE49-F238E27FC236}">
                  <a16:creationId xmlns:a16="http://schemas.microsoft.com/office/drawing/2014/main" id="{BEFEE506-477C-47C3-8EFC-F323927D5D81}"/>
                </a:ext>
              </a:extLst>
            </p:cNvPr>
            <p:cNvSpPr/>
            <p:nvPr/>
          </p:nvSpPr>
          <p:spPr>
            <a:xfrm rot="10800000">
              <a:off x="6744570" y="4314955"/>
              <a:ext cx="1800000" cy="1800000"/>
            </a:xfrm>
            <a:prstGeom prst="pie">
              <a:avLst>
                <a:gd name="adj1" fmla="val 8870129"/>
                <a:gd name="adj2" fmla="val 1321404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Pie 3">
              <a:extLst>
                <a:ext uri="{FF2B5EF4-FFF2-40B4-BE49-F238E27FC236}">
                  <a16:creationId xmlns:a16="http://schemas.microsoft.com/office/drawing/2014/main" id="{AA1BC729-A186-4446-B229-4DAB743FE7CE}"/>
                </a:ext>
              </a:extLst>
            </p:cNvPr>
            <p:cNvSpPr/>
            <p:nvPr/>
          </p:nvSpPr>
          <p:spPr>
            <a:xfrm>
              <a:off x="6747224" y="4314955"/>
              <a:ext cx="1800000" cy="1800000"/>
            </a:xfrm>
            <a:prstGeom prst="pie">
              <a:avLst>
                <a:gd name="adj1" fmla="val 7673231"/>
                <a:gd name="adj2" fmla="val 13297507"/>
              </a:avLst>
            </a:pr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Oval 4">
              <a:extLst>
                <a:ext uri="{FF2B5EF4-FFF2-40B4-BE49-F238E27FC236}">
                  <a16:creationId xmlns:a16="http://schemas.microsoft.com/office/drawing/2014/main" id="{624FF9BC-40EE-4083-8ECE-95ABBC1F7A65}"/>
                </a:ext>
              </a:extLst>
            </p:cNvPr>
            <p:cNvSpPr/>
            <p:nvPr/>
          </p:nvSpPr>
          <p:spPr>
            <a:xfrm>
              <a:off x="7107224" y="4705866"/>
              <a:ext cx="1080000" cy="1080000"/>
            </a:xfrm>
            <a:prstGeom prst="ellipse">
              <a:avLst/>
            </a:prstGeom>
            <a:solidFill>
              <a:schemeClr val="accent1"/>
            </a:solidFill>
            <a:ln w="136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Равнобедренный треугольник 127">
              <a:extLst>
                <a:ext uri="{FF2B5EF4-FFF2-40B4-BE49-F238E27FC236}">
                  <a16:creationId xmlns:a16="http://schemas.microsoft.com/office/drawing/2014/main" id="{E63100E9-6119-45C7-8DA9-D9EE998CC196}"/>
                </a:ext>
              </a:extLst>
            </p:cNvPr>
            <p:cNvSpPr/>
            <p:nvPr/>
          </p:nvSpPr>
          <p:spPr>
            <a:xfrm rot="2605207">
              <a:off x="6966994" y="4395467"/>
              <a:ext cx="504056" cy="390911"/>
            </a:xfrm>
            <a:prstGeom prst="triangle">
              <a:avLst/>
            </a:prstGeom>
            <a:solidFill>
              <a:srgbClr val="8FB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Равнобедренный треугольник 128">
              <a:extLst>
                <a:ext uri="{FF2B5EF4-FFF2-40B4-BE49-F238E27FC236}">
                  <a16:creationId xmlns:a16="http://schemas.microsoft.com/office/drawing/2014/main" id="{CB24FFE4-AC56-4085-907D-0BE021CF03B1}"/>
                </a:ext>
              </a:extLst>
            </p:cNvPr>
            <p:cNvSpPr/>
            <p:nvPr/>
          </p:nvSpPr>
          <p:spPr>
            <a:xfrm rot="12934382">
              <a:off x="7885538" y="5675727"/>
              <a:ext cx="504056" cy="39091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D463F53E-82FE-4686-A2AD-0B2505E2D95A}"/>
                </a:ext>
              </a:extLst>
            </p:cNvPr>
            <p:cNvSpPr/>
            <p:nvPr/>
          </p:nvSpPr>
          <p:spPr>
            <a:xfrm>
              <a:off x="7299212" y="5045811"/>
              <a:ext cx="6960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chemeClr val="bg1"/>
                  </a:solidFill>
                </a:rPr>
                <a:t>96,8</a:t>
              </a:r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A88C7B64-1577-453E-B65D-5863F39F3B50}"/>
                </a:ext>
              </a:extLst>
            </p:cNvPr>
            <p:cNvSpPr/>
            <p:nvPr/>
          </p:nvSpPr>
          <p:spPr>
            <a:xfrm>
              <a:off x="7299638" y="4184072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00B050"/>
                  </a:solidFill>
                </a:rPr>
                <a:t>232</a:t>
              </a:r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F4F4A3E8-4EFE-43D5-B98D-1DE1321877CA}"/>
                </a:ext>
              </a:extLst>
            </p:cNvPr>
            <p:cNvSpPr/>
            <p:nvPr/>
          </p:nvSpPr>
          <p:spPr>
            <a:xfrm>
              <a:off x="7251080" y="5744363"/>
              <a:ext cx="805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</a:rPr>
                <a:t>204</a:t>
              </a: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1FE8FF3E-86E8-443C-AB9E-B05A24EF0F23}"/>
              </a:ext>
            </a:extLst>
          </p:cNvPr>
          <p:cNvSpPr txBox="1"/>
          <p:nvPr/>
        </p:nvSpPr>
        <p:spPr>
          <a:xfrm>
            <a:off x="4572459" y="3786214"/>
            <a:ext cx="3079956" cy="651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95">
              <a:spcBef>
                <a:spcPct val="0"/>
              </a:spcBef>
              <a:buNone/>
              <a:defRPr sz="2800">
                <a:solidFill>
                  <a:srgbClr val="29A9E3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22F79"/>
                </a:solidFill>
              </a:rPr>
              <a:t>Комфортность условий предоставления услуг (К2)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E1AFE8C-EB00-437B-8443-107768EDFDC1}"/>
              </a:ext>
            </a:extLst>
          </p:cNvPr>
          <p:cNvSpPr txBox="1"/>
          <p:nvPr/>
        </p:nvSpPr>
        <p:spPr>
          <a:xfrm>
            <a:off x="9490296" y="3786214"/>
            <a:ext cx="2545418" cy="651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95">
              <a:spcBef>
                <a:spcPct val="0"/>
              </a:spcBef>
              <a:buNone/>
              <a:defRPr sz="2800">
                <a:solidFill>
                  <a:srgbClr val="29A9E3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22F79"/>
                </a:solidFill>
              </a:rPr>
              <a:t>Доступность услуг для инвалидов (К3)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3107C44-BD93-41C0-BB82-466AF1BBB38C}"/>
              </a:ext>
            </a:extLst>
          </p:cNvPr>
          <p:cNvSpPr txBox="1"/>
          <p:nvPr/>
        </p:nvSpPr>
        <p:spPr>
          <a:xfrm>
            <a:off x="2286875" y="6146369"/>
            <a:ext cx="3079956" cy="651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95">
              <a:spcBef>
                <a:spcPct val="0"/>
              </a:spcBef>
              <a:buNone/>
              <a:defRPr sz="2800">
                <a:solidFill>
                  <a:srgbClr val="29A9E3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22F79"/>
                </a:solidFill>
              </a:rPr>
              <a:t>Доброжелательность, вежливость работников (К4)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9F06B1C-9ADC-49C8-AFC5-DE1FD5F3A98A}"/>
              </a:ext>
            </a:extLst>
          </p:cNvPr>
          <p:cNvSpPr txBox="1"/>
          <p:nvPr/>
        </p:nvSpPr>
        <p:spPr>
          <a:xfrm>
            <a:off x="6666928" y="6146369"/>
            <a:ext cx="3387952" cy="651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95">
              <a:spcBef>
                <a:spcPct val="0"/>
              </a:spcBef>
              <a:buNone/>
              <a:defRPr sz="2800">
                <a:solidFill>
                  <a:srgbClr val="29A9E3"/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22F79"/>
                </a:solidFill>
              </a:rPr>
              <a:t>Удовлетворенность условиями оказания услуг (К5)</a:t>
            </a:r>
          </a:p>
        </p:txBody>
      </p:sp>
      <p:grpSp>
        <p:nvGrpSpPr>
          <p:cNvPr id="158" name="Google Shape;1382;p15">
            <a:extLst>
              <a:ext uri="{FF2B5EF4-FFF2-40B4-BE49-F238E27FC236}">
                <a16:creationId xmlns:a16="http://schemas.microsoft.com/office/drawing/2014/main" id="{8D30AD03-A861-4E9A-B747-6EFA6D82670A}"/>
              </a:ext>
            </a:extLst>
          </p:cNvPr>
          <p:cNvGrpSpPr/>
          <p:nvPr/>
        </p:nvGrpSpPr>
        <p:grpSpPr>
          <a:xfrm rot="5400000" flipH="1" flipV="1">
            <a:off x="10718688" y="4577883"/>
            <a:ext cx="979800" cy="3475150"/>
            <a:chOff x="327125" y="2375600"/>
            <a:chExt cx="979800" cy="3475150"/>
          </a:xfrm>
        </p:grpSpPr>
        <p:sp>
          <p:nvSpPr>
            <p:cNvPr id="159" name="Google Shape;1383;p15">
              <a:extLst>
                <a:ext uri="{FF2B5EF4-FFF2-40B4-BE49-F238E27FC236}">
                  <a16:creationId xmlns:a16="http://schemas.microsoft.com/office/drawing/2014/main" id="{6A85DCA0-9A87-4704-83AB-1C46ABE7A390}"/>
                </a:ext>
              </a:extLst>
            </p:cNvPr>
            <p:cNvSpPr/>
            <p:nvPr/>
          </p:nvSpPr>
          <p:spPr>
            <a:xfrm>
              <a:off x="531425" y="2394425"/>
              <a:ext cx="115850" cy="3456325"/>
            </a:xfrm>
            <a:custGeom>
              <a:avLst/>
              <a:gdLst/>
              <a:ahLst/>
              <a:cxnLst/>
              <a:rect l="l" t="t" r="r" b="b"/>
              <a:pathLst>
                <a:path w="4634" h="138253" fill="none" extrusionOk="0">
                  <a:moveTo>
                    <a:pt x="3150" y="138253"/>
                  </a:moveTo>
                  <a:lnTo>
                    <a:pt x="3150" y="54872"/>
                  </a:lnTo>
                  <a:lnTo>
                    <a:pt x="0" y="51722"/>
                  </a:lnTo>
                  <a:lnTo>
                    <a:pt x="0" y="28714"/>
                  </a:lnTo>
                  <a:lnTo>
                    <a:pt x="4634" y="24058"/>
                  </a:lnTo>
                  <a:lnTo>
                    <a:pt x="4634" y="0"/>
                  </a:lnTo>
                </a:path>
              </a:pathLst>
            </a:custGeom>
            <a:solidFill>
              <a:schemeClr val="accent2"/>
            </a:solidFill>
            <a:ln w="13125" cap="flat" cmpd="sng">
              <a:solidFill>
                <a:schemeClr val="accen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4;p15">
              <a:extLst>
                <a:ext uri="{FF2B5EF4-FFF2-40B4-BE49-F238E27FC236}">
                  <a16:creationId xmlns:a16="http://schemas.microsoft.com/office/drawing/2014/main" id="{04F6A7DD-D6FE-4E65-896F-64F9FC750914}"/>
                </a:ext>
              </a:extLst>
            </p:cNvPr>
            <p:cNvSpPr/>
            <p:nvPr/>
          </p:nvSpPr>
          <p:spPr>
            <a:xfrm>
              <a:off x="627275" y="2375600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800" y="0"/>
                  </a:moveTo>
                  <a:cubicBezTo>
                    <a:pt x="366" y="0"/>
                    <a:pt x="1" y="365"/>
                    <a:pt x="1" y="799"/>
                  </a:cubicBezTo>
                  <a:cubicBezTo>
                    <a:pt x="1" y="1233"/>
                    <a:pt x="366" y="1598"/>
                    <a:pt x="800" y="1598"/>
                  </a:cubicBezTo>
                  <a:cubicBezTo>
                    <a:pt x="1256" y="1598"/>
                    <a:pt x="1599" y="1233"/>
                    <a:pt x="1599" y="799"/>
                  </a:cubicBezTo>
                  <a:cubicBezTo>
                    <a:pt x="1599" y="365"/>
                    <a:pt x="1256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85;p15">
              <a:extLst>
                <a:ext uri="{FF2B5EF4-FFF2-40B4-BE49-F238E27FC236}">
                  <a16:creationId xmlns:a16="http://schemas.microsoft.com/office/drawing/2014/main" id="{16991C87-1F4D-4578-AD66-C3524DA57F00}"/>
                </a:ext>
              </a:extLst>
            </p:cNvPr>
            <p:cNvSpPr/>
            <p:nvPr/>
          </p:nvSpPr>
          <p:spPr>
            <a:xfrm>
              <a:off x="347100" y="2923975"/>
              <a:ext cx="112450" cy="2344175"/>
            </a:xfrm>
            <a:custGeom>
              <a:avLst/>
              <a:gdLst/>
              <a:ahLst/>
              <a:cxnLst/>
              <a:rect l="l" t="t" r="r" b="b"/>
              <a:pathLst>
                <a:path w="4498" h="93767" fill="none" extrusionOk="0">
                  <a:moveTo>
                    <a:pt x="4497" y="93766"/>
                  </a:moveTo>
                  <a:lnTo>
                    <a:pt x="4497" y="50855"/>
                  </a:lnTo>
                  <a:lnTo>
                    <a:pt x="1" y="46358"/>
                  </a:ln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13125" cap="flat" cmpd="sng">
              <a:solidFill>
                <a:schemeClr val="accen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86;p15">
              <a:extLst>
                <a:ext uri="{FF2B5EF4-FFF2-40B4-BE49-F238E27FC236}">
                  <a16:creationId xmlns:a16="http://schemas.microsoft.com/office/drawing/2014/main" id="{8048A893-F6F1-4112-A1A3-3D26EBAA6C5C}"/>
                </a:ext>
              </a:extLst>
            </p:cNvPr>
            <p:cNvSpPr/>
            <p:nvPr/>
          </p:nvSpPr>
          <p:spPr>
            <a:xfrm>
              <a:off x="327125" y="2904575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800" y="0"/>
                  </a:moveTo>
                  <a:cubicBezTo>
                    <a:pt x="366" y="0"/>
                    <a:pt x="1" y="365"/>
                    <a:pt x="1" y="799"/>
                  </a:cubicBezTo>
                  <a:cubicBezTo>
                    <a:pt x="1" y="1255"/>
                    <a:pt x="366" y="1598"/>
                    <a:pt x="800" y="1598"/>
                  </a:cubicBezTo>
                  <a:cubicBezTo>
                    <a:pt x="1233" y="1598"/>
                    <a:pt x="1599" y="1255"/>
                    <a:pt x="1599" y="799"/>
                  </a:cubicBezTo>
                  <a:cubicBezTo>
                    <a:pt x="1599" y="365"/>
                    <a:pt x="1233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87;p15">
              <a:extLst>
                <a:ext uri="{FF2B5EF4-FFF2-40B4-BE49-F238E27FC236}">
                  <a16:creationId xmlns:a16="http://schemas.microsoft.com/office/drawing/2014/main" id="{E793ECD0-88BE-4F94-B5E2-C7B3A1AEAE8E}"/>
                </a:ext>
              </a:extLst>
            </p:cNvPr>
            <p:cNvSpPr/>
            <p:nvPr/>
          </p:nvSpPr>
          <p:spPr>
            <a:xfrm>
              <a:off x="347100" y="2676875"/>
              <a:ext cx="192900" cy="374375"/>
            </a:xfrm>
            <a:custGeom>
              <a:avLst/>
              <a:gdLst/>
              <a:ahLst/>
              <a:cxnLst/>
              <a:rect l="l" t="t" r="r" b="b"/>
              <a:pathLst>
                <a:path w="7716" h="14975" fill="none" extrusionOk="0">
                  <a:moveTo>
                    <a:pt x="1" y="14974"/>
                  </a:moveTo>
                  <a:lnTo>
                    <a:pt x="7716" y="7259"/>
                  </a:lnTo>
                  <a:lnTo>
                    <a:pt x="7716" y="1"/>
                  </a:lnTo>
                </a:path>
              </a:pathLst>
            </a:custGeom>
            <a:solidFill>
              <a:schemeClr val="accent1"/>
            </a:solidFill>
            <a:ln w="13125" cap="flat" cmpd="sng">
              <a:solidFill>
                <a:schemeClr val="accen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88;p15">
              <a:extLst>
                <a:ext uri="{FF2B5EF4-FFF2-40B4-BE49-F238E27FC236}">
                  <a16:creationId xmlns:a16="http://schemas.microsoft.com/office/drawing/2014/main" id="{245B7965-4EAE-48FC-BEA4-E43C4DAF4A45}"/>
                </a:ext>
              </a:extLst>
            </p:cNvPr>
            <p:cNvSpPr/>
            <p:nvPr/>
          </p:nvSpPr>
          <p:spPr>
            <a:xfrm>
              <a:off x="520000" y="2658050"/>
              <a:ext cx="39975" cy="39975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800" y="1"/>
                  </a:moveTo>
                  <a:cubicBezTo>
                    <a:pt x="366" y="1"/>
                    <a:pt x="1" y="366"/>
                    <a:pt x="1" y="799"/>
                  </a:cubicBezTo>
                  <a:cubicBezTo>
                    <a:pt x="1" y="1233"/>
                    <a:pt x="366" y="1598"/>
                    <a:pt x="800" y="1598"/>
                  </a:cubicBezTo>
                  <a:cubicBezTo>
                    <a:pt x="1233" y="1598"/>
                    <a:pt x="1598" y="1233"/>
                    <a:pt x="1598" y="799"/>
                  </a:cubicBezTo>
                  <a:cubicBezTo>
                    <a:pt x="1598" y="366"/>
                    <a:pt x="1233" y="1"/>
                    <a:pt x="8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89;p15">
              <a:extLst>
                <a:ext uri="{FF2B5EF4-FFF2-40B4-BE49-F238E27FC236}">
                  <a16:creationId xmlns:a16="http://schemas.microsoft.com/office/drawing/2014/main" id="{FC49D8CA-C356-4DA6-B6FD-0BD6E341630C}"/>
                </a:ext>
              </a:extLst>
            </p:cNvPr>
            <p:cNvSpPr/>
            <p:nvPr/>
          </p:nvSpPr>
          <p:spPr>
            <a:xfrm>
              <a:off x="347100" y="4357400"/>
              <a:ext cx="25" cy="971225"/>
            </a:xfrm>
            <a:custGeom>
              <a:avLst/>
              <a:gdLst/>
              <a:ahLst/>
              <a:cxnLst/>
              <a:rect l="l" t="t" r="r" b="b"/>
              <a:pathLst>
                <a:path w="1" h="38849" fill="none" extrusionOk="0">
                  <a:moveTo>
                    <a:pt x="1" y="38849"/>
                  </a:moveTo>
                  <a:lnTo>
                    <a:pt x="1" y="0"/>
                  </a:lnTo>
                </a:path>
              </a:pathLst>
            </a:custGeom>
            <a:solidFill>
              <a:schemeClr val="accent1"/>
            </a:solidFill>
            <a:ln w="13125" cap="flat" cmpd="sng">
              <a:solidFill>
                <a:schemeClr val="accen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90;p15">
              <a:extLst>
                <a:ext uri="{FF2B5EF4-FFF2-40B4-BE49-F238E27FC236}">
                  <a16:creationId xmlns:a16="http://schemas.microsoft.com/office/drawing/2014/main" id="{379D37CC-C606-4C93-B5BA-5DB7FBD5FBD2}"/>
                </a:ext>
              </a:extLst>
            </p:cNvPr>
            <p:cNvSpPr/>
            <p:nvPr/>
          </p:nvSpPr>
          <p:spPr>
            <a:xfrm>
              <a:off x="327125" y="4338550"/>
              <a:ext cx="39975" cy="39975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800" y="1"/>
                  </a:moveTo>
                  <a:cubicBezTo>
                    <a:pt x="366" y="1"/>
                    <a:pt x="1" y="343"/>
                    <a:pt x="1" y="800"/>
                  </a:cubicBezTo>
                  <a:cubicBezTo>
                    <a:pt x="1" y="1234"/>
                    <a:pt x="366" y="1599"/>
                    <a:pt x="800" y="1599"/>
                  </a:cubicBezTo>
                  <a:cubicBezTo>
                    <a:pt x="1233" y="1599"/>
                    <a:pt x="1599" y="1234"/>
                    <a:pt x="1599" y="800"/>
                  </a:cubicBezTo>
                  <a:cubicBezTo>
                    <a:pt x="1599" y="343"/>
                    <a:pt x="1233" y="1"/>
                    <a:pt x="8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91;p15">
              <a:extLst>
                <a:ext uri="{FF2B5EF4-FFF2-40B4-BE49-F238E27FC236}">
                  <a16:creationId xmlns:a16="http://schemas.microsoft.com/office/drawing/2014/main" id="{EE704303-9EF0-421D-AB3B-030572C1DA09}"/>
                </a:ext>
              </a:extLst>
            </p:cNvPr>
            <p:cNvSpPr/>
            <p:nvPr/>
          </p:nvSpPr>
          <p:spPr>
            <a:xfrm>
              <a:off x="690625" y="3227550"/>
              <a:ext cx="172925" cy="2083400"/>
            </a:xfrm>
            <a:custGeom>
              <a:avLst/>
              <a:gdLst/>
              <a:ahLst/>
              <a:cxnLst/>
              <a:rect l="l" t="t" r="r" b="b"/>
              <a:pathLst>
                <a:path w="6917" h="83336" fill="none" extrusionOk="0">
                  <a:moveTo>
                    <a:pt x="6917" y="83335"/>
                  </a:moveTo>
                  <a:lnTo>
                    <a:pt x="0" y="76396"/>
                  </a:lnTo>
                  <a:lnTo>
                    <a:pt x="0" y="15841"/>
                  </a:lnTo>
                  <a:lnTo>
                    <a:pt x="4954" y="10865"/>
                  </a:lnTo>
                  <a:lnTo>
                    <a:pt x="4954" y="0"/>
                  </a:lnTo>
                </a:path>
              </a:pathLst>
            </a:custGeom>
            <a:solidFill>
              <a:schemeClr val="accent1"/>
            </a:solidFill>
            <a:ln w="13125" cap="flat" cmpd="sng">
              <a:solidFill>
                <a:schemeClr val="accen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92;p15">
              <a:extLst>
                <a:ext uri="{FF2B5EF4-FFF2-40B4-BE49-F238E27FC236}">
                  <a16:creationId xmlns:a16="http://schemas.microsoft.com/office/drawing/2014/main" id="{AE8CC730-0852-40C2-BA55-DCD9CBDC26FD}"/>
                </a:ext>
              </a:extLst>
            </p:cNvPr>
            <p:cNvSpPr/>
            <p:nvPr/>
          </p:nvSpPr>
          <p:spPr>
            <a:xfrm>
              <a:off x="794475" y="3208700"/>
              <a:ext cx="39975" cy="39975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800" y="1"/>
                  </a:moveTo>
                  <a:cubicBezTo>
                    <a:pt x="366" y="1"/>
                    <a:pt x="1" y="343"/>
                    <a:pt x="1" y="800"/>
                  </a:cubicBezTo>
                  <a:cubicBezTo>
                    <a:pt x="1" y="1234"/>
                    <a:pt x="366" y="1599"/>
                    <a:pt x="800" y="1599"/>
                  </a:cubicBezTo>
                  <a:cubicBezTo>
                    <a:pt x="1256" y="1599"/>
                    <a:pt x="1598" y="1234"/>
                    <a:pt x="1598" y="800"/>
                  </a:cubicBezTo>
                  <a:cubicBezTo>
                    <a:pt x="1598" y="343"/>
                    <a:pt x="1256" y="1"/>
                    <a:pt x="80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93;p15">
              <a:extLst>
                <a:ext uri="{FF2B5EF4-FFF2-40B4-BE49-F238E27FC236}">
                  <a16:creationId xmlns:a16="http://schemas.microsoft.com/office/drawing/2014/main" id="{C9080664-C3FD-4261-A9E9-2B663806C2F5}"/>
                </a:ext>
              </a:extLst>
            </p:cNvPr>
            <p:cNvSpPr/>
            <p:nvPr/>
          </p:nvSpPr>
          <p:spPr>
            <a:xfrm>
              <a:off x="776800" y="3899750"/>
              <a:ext cx="25" cy="1084800"/>
            </a:xfrm>
            <a:custGeom>
              <a:avLst/>
              <a:gdLst/>
              <a:ahLst/>
              <a:cxnLst/>
              <a:rect l="l" t="t" r="r" b="b"/>
              <a:pathLst>
                <a:path w="1" h="43392" fill="none" extrusionOk="0">
                  <a:moveTo>
                    <a:pt x="0" y="43391"/>
                  </a:move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3125" cap="flat" cmpd="sng">
              <a:solidFill>
                <a:schemeClr val="accen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94;p15">
              <a:extLst>
                <a:ext uri="{FF2B5EF4-FFF2-40B4-BE49-F238E27FC236}">
                  <a16:creationId xmlns:a16="http://schemas.microsoft.com/office/drawing/2014/main" id="{72D8BB42-3371-4BD8-8A09-66D7D279518E}"/>
                </a:ext>
              </a:extLst>
            </p:cNvPr>
            <p:cNvSpPr/>
            <p:nvPr/>
          </p:nvSpPr>
          <p:spPr>
            <a:xfrm>
              <a:off x="756825" y="4963400"/>
              <a:ext cx="40525" cy="39975"/>
            </a:xfrm>
            <a:custGeom>
              <a:avLst/>
              <a:gdLst/>
              <a:ahLst/>
              <a:cxnLst/>
              <a:rect l="l" t="t" r="r" b="b"/>
              <a:pathLst>
                <a:path w="1621" h="1599" extrusionOk="0">
                  <a:moveTo>
                    <a:pt x="799" y="1"/>
                  </a:moveTo>
                  <a:cubicBezTo>
                    <a:pt x="365" y="1"/>
                    <a:pt x="0" y="366"/>
                    <a:pt x="0" y="800"/>
                  </a:cubicBezTo>
                  <a:cubicBezTo>
                    <a:pt x="0" y="1233"/>
                    <a:pt x="365" y="1598"/>
                    <a:pt x="799" y="1598"/>
                  </a:cubicBezTo>
                  <a:cubicBezTo>
                    <a:pt x="1256" y="1598"/>
                    <a:pt x="1621" y="1233"/>
                    <a:pt x="1621" y="800"/>
                  </a:cubicBezTo>
                  <a:cubicBezTo>
                    <a:pt x="1621" y="366"/>
                    <a:pt x="1256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95;p15">
              <a:extLst>
                <a:ext uri="{FF2B5EF4-FFF2-40B4-BE49-F238E27FC236}">
                  <a16:creationId xmlns:a16="http://schemas.microsoft.com/office/drawing/2014/main" id="{FE568C7B-07C3-451E-9408-A55225358686}"/>
                </a:ext>
              </a:extLst>
            </p:cNvPr>
            <p:cNvSpPr/>
            <p:nvPr/>
          </p:nvSpPr>
          <p:spPr>
            <a:xfrm>
              <a:off x="756825" y="3880925"/>
              <a:ext cx="40525" cy="39950"/>
            </a:xfrm>
            <a:custGeom>
              <a:avLst/>
              <a:gdLst/>
              <a:ahLst/>
              <a:cxnLst/>
              <a:rect l="l" t="t" r="r" b="b"/>
              <a:pathLst>
                <a:path w="1621" h="1598" extrusionOk="0">
                  <a:moveTo>
                    <a:pt x="799" y="0"/>
                  </a:moveTo>
                  <a:cubicBezTo>
                    <a:pt x="365" y="0"/>
                    <a:pt x="0" y="342"/>
                    <a:pt x="0" y="799"/>
                  </a:cubicBezTo>
                  <a:cubicBezTo>
                    <a:pt x="0" y="1233"/>
                    <a:pt x="365" y="1598"/>
                    <a:pt x="799" y="1598"/>
                  </a:cubicBezTo>
                  <a:cubicBezTo>
                    <a:pt x="1256" y="1598"/>
                    <a:pt x="1621" y="1233"/>
                    <a:pt x="1621" y="799"/>
                  </a:cubicBezTo>
                  <a:cubicBezTo>
                    <a:pt x="1621" y="342"/>
                    <a:pt x="1256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96;p15">
              <a:extLst>
                <a:ext uri="{FF2B5EF4-FFF2-40B4-BE49-F238E27FC236}">
                  <a16:creationId xmlns:a16="http://schemas.microsoft.com/office/drawing/2014/main" id="{E682055D-DA55-466A-A239-57FC95ACDECF}"/>
                </a:ext>
              </a:extLst>
            </p:cNvPr>
            <p:cNvSpPr/>
            <p:nvPr/>
          </p:nvSpPr>
          <p:spPr>
            <a:xfrm>
              <a:off x="861250" y="3692600"/>
              <a:ext cx="445675" cy="1618350"/>
            </a:xfrm>
            <a:custGeom>
              <a:avLst/>
              <a:gdLst/>
              <a:ahLst/>
              <a:cxnLst/>
              <a:rect l="l" t="t" r="r" b="b"/>
              <a:pathLst>
                <a:path w="17827" h="64734" fill="none" extrusionOk="0">
                  <a:moveTo>
                    <a:pt x="17827" y="64733"/>
                  </a:moveTo>
                  <a:lnTo>
                    <a:pt x="4314" y="51221"/>
                  </a:lnTo>
                  <a:lnTo>
                    <a:pt x="4314" y="28258"/>
                  </a:lnTo>
                  <a:lnTo>
                    <a:pt x="0" y="23944"/>
                  </a:ln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13125" cap="flat" cmpd="sng">
              <a:solidFill>
                <a:schemeClr val="accen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97;p15">
              <a:extLst>
                <a:ext uri="{FF2B5EF4-FFF2-40B4-BE49-F238E27FC236}">
                  <a16:creationId xmlns:a16="http://schemas.microsoft.com/office/drawing/2014/main" id="{CCAB709E-92AF-4CA9-8561-E487DF3E20E3}"/>
                </a:ext>
              </a:extLst>
            </p:cNvPr>
            <p:cNvSpPr/>
            <p:nvPr/>
          </p:nvSpPr>
          <p:spPr>
            <a:xfrm>
              <a:off x="841275" y="3673200"/>
              <a:ext cx="39975" cy="40550"/>
            </a:xfrm>
            <a:custGeom>
              <a:avLst/>
              <a:gdLst/>
              <a:ahLst/>
              <a:cxnLst/>
              <a:rect l="l" t="t" r="r" b="b"/>
              <a:pathLst>
                <a:path w="1599" h="1622" extrusionOk="0">
                  <a:moveTo>
                    <a:pt x="799" y="1"/>
                  </a:moveTo>
                  <a:cubicBezTo>
                    <a:pt x="343" y="1"/>
                    <a:pt x="0" y="366"/>
                    <a:pt x="0" y="800"/>
                  </a:cubicBezTo>
                  <a:cubicBezTo>
                    <a:pt x="0" y="1256"/>
                    <a:pt x="343" y="1621"/>
                    <a:pt x="799" y="1621"/>
                  </a:cubicBezTo>
                  <a:cubicBezTo>
                    <a:pt x="1233" y="1621"/>
                    <a:pt x="1598" y="1256"/>
                    <a:pt x="1598" y="800"/>
                  </a:cubicBezTo>
                  <a:cubicBezTo>
                    <a:pt x="1598" y="366"/>
                    <a:pt x="1233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979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Катя\Desktop\МИК_буклет.png">
            <a:extLst>
              <a:ext uri="{FF2B5EF4-FFF2-40B4-BE49-F238E27FC236}">
                <a16:creationId xmlns:a16="http://schemas.microsoft.com/office/drawing/2014/main" id="{E175526B-8DED-4273-AE9A-AAF4CC76C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17326" r="1093" b="9028"/>
          <a:stretch/>
        </p:blipFill>
        <p:spPr bwMode="auto">
          <a:xfrm>
            <a:off x="-10715" y="1481434"/>
            <a:ext cx="12195016" cy="540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2D586D-C8CE-4DF7-A3C8-421B131C54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23333"/>
          <a:stretch/>
        </p:blipFill>
        <p:spPr>
          <a:xfrm>
            <a:off x="-10715" y="3641099"/>
            <a:ext cx="10900593" cy="73252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695680DD-4469-4E37-8079-0D89EF7A9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b="23333"/>
          <a:stretch/>
        </p:blipFill>
        <p:spPr>
          <a:xfrm>
            <a:off x="-1936" y="5502925"/>
            <a:ext cx="10900593" cy="732527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0971372" cy="114326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Результаты НОК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24E8B0B7-918F-42AD-817F-F5CDFB71FF10}"/>
              </a:ext>
            </a:extLst>
          </p:cNvPr>
          <p:cNvSpPr/>
          <p:nvPr/>
        </p:nvSpPr>
        <p:spPr>
          <a:xfrm>
            <a:off x="43420" y="2466561"/>
            <a:ext cx="106357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2</a:t>
            </a:r>
            <a:r>
              <a:rPr lang="en-US" sz="3200" b="1" dirty="0">
                <a:solidFill>
                  <a:schemeClr val="accent1"/>
                </a:solidFill>
              </a:rPr>
              <a:t>72</a:t>
            </a:r>
            <a:r>
              <a:rPr lang="ru-RU" b="1" dirty="0">
                <a:solidFill>
                  <a:schemeClr val="accent1"/>
                </a:solidFill>
              </a:rPr>
              <a:t> ОБРАЗОВАТЕЛЬНЫХ ОРГАНИЗАЦИИ ПРЕВЫШАЮТ СРЕДНЕЕ ЗНАЧЕНИЕ</a:t>
            </a:r>
          </a:p>
          <a:p>
            <a:r>
              <a:rPr lang="ru-RU" sz="3000" b="1" dirty="0">
                <a:solidFill>
                  <a:schemeClr val="accent1"/>
                </a:solidFill>
              </a:rPr>
              <a:t>6</a:t>
            </a:r>
            <a:r>
              <a:rPr lang="en-US" sz="3000" b="1" dirty="0">
                <a:solidFill>
                  <a:schemeClr val="accent1"/>
                </a:solidFill>
              </a:rPr>
              <a:t>2</a:t>
            </a:r>
            <a:r>
              <a:rPr lang="ru-RU" sz="3000" b="1" dirty="0">
                <a:solidFill>
                  <a:schemeClr val="accent1"/>
                </a:solidFill>
              </a:rPr>
              <a:t>,</a:t>
            </a:r>
            <a:r>
              <a:rPr lang="en-US" sz="3000" b="1" dirty="0">
                <a:solidFill>
                  <a:schemeClr val="accent1"/>
                </a:solidFill>
              </a:rPr>
              <a:t>3</a:t>
            </a:r>
            <a:r>
              <a:rPr lang="ru-RU" sz="3000" b="1" dirty="0">
                <a:solidFill>
                  <a:schemeClr val="accent1"/>
                </a:solidFill>
              </a:rPr>
              <a:t>% </a:t>
            </a:r>
            <a:r>
              <a:rPr lang="ru-RU" sz="1600" b="1" dirty="0">
                <a:solidFill>
                  <a:schemeClr val="accent1"/>
                </a:solidFill>
              </a:rPr>
              <a:t>ОТ ОБЩЕГО КОЛИЧЕСТВА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8049E16-D3A0-4899-9213-25D865996A9E}"/>
              </a:ext>
            </a:extLst>
          </p:cNvPr>
          <p:cNvSpPr txBox="1"/>
          <p:nvPr/>
        </p:nvSpPr>
        <p:spPr>
          <a:xfrm>
            <a:off x="572719" y="3799613"/>
            <a:ext cx="80811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РЕГИОНЫ, ПОЛУЧИВШИЕ НАИБОЛЕЕ ВЫСОКИЕ ЗНАЧЕНИЯ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5F4A6D58-6882-4F99-B60F-3239FB878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" y="4459417"/>
            <a:ext cx="428592" cy="428592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D82BAF9E-A0FB-47AC-BD1B-20A896ABBDD7}"/>
              </a:ext>
            </a:extLst>
          </p:cNvPr>
          <p:cNvSpPr txBox="1"/>
          <p:nvPr/>
        </p:nvSpPr>
        <p:spPr>
          <a:xfrm>
            <a:off x="823457" y="4472511"/>
            <a:ext cx="18979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Еврейская АО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970CD29-3AD7-468F-96AC-08E0444CDE14}"/>
              </a:ext>
            </a:extLst>
          </p:cNvPr>
          <p:cNvSpPr txBox="1"/>
          <p:nvPr/>
        </p:nvSpPr>
        <p:spPr>
          <a:xfrm>
            <a:off x="823457" y="4979811"/>
            <a:ext cx="21840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Курская область</a:t>
            </a:r>
          </a:p>
        </p:txBody>
      </p: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72277B97-9384-494A-8DD4-10E8EF4194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" y="4966717"/>
            <a:ext cx="428592" cy="428592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FAE06CF-C6E8-42E0-A8BC-9BA4E28A34EA}"/>
              </a:ext>
            </a:extLst>
          </p:cNvPr>
          <p:cNvSpPr txBox="1"/>
          <p:nvPr/>
        </p:nvSpPr>
        <p:spPr>
          <a:xfrm>
            <a:off x="4199770" y="4486493"/>
            <a:ext cx="24074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Республика Алтай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0904BD4-4CE3-4B4D-BEB8-D68469C2C685}"/>
              </a:ext>
            </a:extLst>
          </p:cNvPr>
          <p:cNvSpPr txBox="1"/>
          <p:nvPr/>
        </p:nvSpPr>
        <p:spPr>
          <a:xfrm>
            <a:off x="4199770" y="4993793"/>
            <a:ext cx="29171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Республика Калмыкия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A221A2B-5D07-4F3D-8D32-65DDA0683126}"/>
              </a:ext>
            </a:extLst>
          </p:cNvPr>
          <p:cNvSpPr txBox="1"/>
          <p:nvPr/>
        </p:nvSpPr>
        <p:spPr>
          <a:xfrm>
            <a:off x="7820162" y="4969204"/>
            <a:ext cx="29748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Чеченская Республика</a:t>
            </a:r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45E69397-FB31-458A-A30D-AF730B64BD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40" y="4479946"/>
            <a:ext cx="428592" cy="4285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EA45EBF8-C952-435A-8555-8A2D61C2C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40" y="4987246"/>
            <a:ext cx="428592" cy="4285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EA21ABE4-07FE-4624-B32A-5D21326A71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8" y="4962657"/>
            <a:ext cx="428592" cy="428592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7B7C25B8-12EA-4FE1-84DF-456175F9973A}"/>
              </a:ext>
            </a:extLst>
          </p:cNvPr>
          <p:cNvSpPr txBox="1"/>
          <p:nvPr/>
        </p:nvSpPr>
        <p:spPr>
          <a:xfrm>
            <a:off x="607219" y="5661439"/>
            <a:ext cx="7535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РЕГИОНЫ, ПОЛУЧИВШИЕ МИНИМАЛЬНЫЕ ЗНАЧЕНИЯ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5A52C1ED-C316-4EA9-9FD6-BAB7E2D80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" y="6289571"/>
            <a:ext cx="428592" cy="428592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C80DF47C-95AF-4D60-9F78-233B93163E60}"/>
              </a:ext>
            </a:extLst>
          </p:cNvPr>
          <p:cNvSpPr txBox="1"/>
          <p:nvPr/>
        </p:nvSpPr>
        <p:spPr>
          <a:xfrm>
            <a:off x="823457" y="6302665"/>
            <a:ext cx="30245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Республика Ингушетия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84F091E-8CA7-4BF0-A28E-F7331AEA29F5}"/>
              </a:ext>
            </a:extLst>
          </p:cNvPr>
          <p:cNvSpPr txBox="1"/>
          <p:nvPr/>
        </p:nvSpPr>
        <p:spPr>
          <a:xfrm>
            <a:off x="4316886" y="6346965"/>
            <a:ext cx="31534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Новосибирская область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D091C12-3FCA-494D-825F-EB6D28EBE257}"/>
              </a:ext>
            </a:extLst>
          </p:cNvPr>
          <p:cNvSpPr txBox="1"/>
          <p:nvPr/>
        </p:nvSpPr>
        <p:spPr>
          <a:xfrm>
            <a:off x="8242344" y="6302665"/>
            <a:ext cx="33534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Калининградская область</a:t>
            </a:r>
          </a:p>
        </p:txBody>
      </p: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EB5A4DBE-8239-4FEB-86BF-E260578E9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56" y="6340418"/>
            <a:ext cx="428592" cy="42859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60187AFF-73DF-414A-AD19-0B60D3E843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30" y="6296118"/>
            <a:ext cx="428592" cy="428592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E67D71D-00B7-43AB-9A4C-B6AA46128975}"/>
              </a:ext>
            </a:extLst>
          </p:cNvPr>
          <p:cNvSpPr/>
          <p:nvPr/>
        </p:nvSpPr>
        <p:spPr>
          <a:xfrm>
            <a:off x="5708" y="1679508"/>
            <a:ext cx="550590" cy="732526"/>
          </a:xfrm>
          <a:prstGeom prst="rect">
            <a:avLst/>
          </a:prstGeom>
          <a:solidFill>
            <a:srgbClr val="183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Параллелограмм 59">
            <a:extLst>
              <a:ext uri="{FF2B5EF4-FFF2-40B4-BE49-F238E27FC236}">
                <a16:creationId xmlns:a16="http://schemas.microsoft.com/office/drawing/2014/main" id="{F6666682-3C4D-4AFF-A525-B45B3D0B765E}"/>
              </a:ext>
            </a:extLst>
          </p:cNvPr>
          <p:cNvSpPr/>
          <p:nvPr/>
        </p:nvSpPr>
        <p:spPr>
          <a:xfrm>
            <a:off x="40666" y="1679508"/>
            <a:ext cx="6033772" cy="732526"/>
          </a:xfrm>
          <a:prstGeom prst="parallelogram">
            <a:avLst>
              <a:gd name="adj" fmla="val 66610"/>
            </a:avLst>
          </a:prstGeom>
          <a:gradFill flip="none" rotWithShape="1">
            <a:gsLst>
              <a:gs pos="0">
                <a:srgbClr val="2F8FF7"/>
              </a:gs>
              <a:gs pos="87000">
                <a:srgbClr val="183D91"/>
              </a:gs>
              <a:gs pos="100000">
                <a:srgbClr val="183D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53BCFF-BABE-4785-B15A-2E9B807D2A6C}"/>
              </a:ext>
            </a:extLst>
          </p:cNvPr>
          <p:cNvSpPr txBox="1"/>
          <p:nvPr/>
        </p:nvSpPr>
        <p:spPr>
          <a:xfrm>
            <a:off x="1137973" y="1784161"/>
            <a:ext cx="359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</a:rPr>
              <a:t>СРЕДНИЙ БАЛЛ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9ED800-99A2-4E69-B4BD-D0391953200D}"/>
              </a:ext>
            </a:extLst>
          </p:cNvPr>
          <p:cNvSpPr txBox="1"/>
          <p:nvPr/>
        </p:nvSpPr>
        <p:spPr>
          <a:xfrm>
            <a:off x="146630" y="1769529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9</a:t>
            </a:r>
            <a:r>
              <a:rPr lang="ru-RU" sz="3200" b="1" dirty="0">
                <a:solidFill>
                  <a:schemeClr val="bg1"/>
                </a:solidFill>
              </a:rPr>
              <a:t>5</a:t>
            </a:r>
            <a:r>
              <a:rPr lang="en-US" sz="3200" b="1" dirty="0">
                <a:solidFill>
                  <a:schemeClr val="bg1"/>
                </a:solidFill>
              </a:rPr>
              <a:t>,</a:t>
            </a:r>
            <a:r>
              <a:rPr lang="ru-RU" sz="3200" b="1" dirty="0">
                <a:solidFill>
                  <a:schemeClr val="bg1"/>
                </a:solidFill>
              </a:rPr>
              <a:t>7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833C701-04A3-40F6-A5DD-6090E0DE52CA}"/>
              </a:ext>
            </a:extLst>
          </p:cNvPr>
          <p:cNvCxnSpPr>
            <a:cxnSpLocks/>
          </p:cNvCxnSpPr>
          <p:nvPr/>
        </p:nvCxnSpPr>
        <p:spPr>
          <a:xfrm flipH="1">
            <a:off x="5328698" y="1595030"/>
            <a:ext cx="728562" cy="1106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89B45113-B45B-4CAB-AFC9-A17EA4E1992B}"/>
              </a:ext>
            </a:extLst>
          </p:cNvPr>
          <p:cNvCxnSpPr>
            <a:cxnSpLocks/>
          </p:cNvCxnSpPr>
          <p:nvPr/>
        </p:nvCxnSpPr>
        <p:spPr>
          <a:xfrm flipH="1">
            <a:off x="5227874" y="1601741"/>
            <a:ext cx="728562" cy="1106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09DE08BF-1866-4C7F-911A-4DB79AB1B532}"/>
              </a:ext>
            </a:extLst>
          </p:cNvPr>
          <p:cNvCxnSpPr>
            <a:cxnSpLocks/>
          </p:cNvCxnSpPr>
          <p:nvPr/>
        </p:nvCxnSpPr>
        <p:spPr>
          <a:xfrm flipH="1">
            <a:off x="5127806" y="1595030"/>
            <a:ext cx="728562" cy="1106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AC0C9C34-B814-4A08-858F-73E1BB12AAC9}"/>
              </a:ext>
            </a:extLst>
          </p:cNvPr>
          <p:cNvCxnSpPr>
            <a:cxnSpLocks/>
          </p:cNvCxnSpPr>
          <p:nvPr/>
        </p:nvCxnSpPr>
        <p:spPr>
          <a:xfrm flipH="1">
            <a:off x="4997033" y="1608452"/>
            <a:ext cx="728562" cy="1106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50DF24F9-ADDC-4DE2-8F59-6A333D7B9721}"/>
              </a:ext>
            </a:extLst>
          </p:cNvPr>
          <p:cNvCxnSpPr>
            <a:cxnSpLocks/>
          </p:cNvCxnSpPr>
          <p:nvPr/>
        </p:nvCxnSpPr>
        <p:spPr>
          <a:xfrm flipH="1">
            <a:off x="4816614" y="1621079"/>
            <a:ext cx="728562" cy="1106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B89D2D8-00E7-41A5-888B-2C70054F0F7C}"/>
              </a:ext>
            </a:extLst>
          </p:cNvPr>
          <p:cNvCxnSpPr>
            <a:cxnSpLocks/>
          </p:cNvCxnSpPr>
          <p:nvPr/>
        </p:nvCxnSpPr>
        <p:spPr>
          <a:xfrm flipH="1">
            <a:off x="4657194" y="1594235"/>
            <a:ext cx="728562" cy="11069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DBA5A294-8A63-4F35-898D-6A4790793BAE}"/>
              </a:ext>
            </a:extLst>
          </p:cNvPr>
          <p:cNvSpPr txBox="1"/>
          <p:nvPr/>
        </p:nvSpPr>
        <p:spPr>
          <a:xfrm>
            <a:off x="7800440" y="4472511"/>
            <a:ext cx="22637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Республика Тыва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5186C501-B693-4BF6-BACE-8ED966D98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26" y="4465964"/>
            <a:ext cx="428592" cy="4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4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0971372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Критерий «Открытость и доступность информации об организациях, осуществляющих образовательную деятельность»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15692" y="2443960"/>
            <a:ext cx="34191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Верховный суд Российской Федерации, Высший арбитражный суд Российской Федерации; Министерство иностранных дел Российской Федерации; Министерство культуры Российской Федерации; 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Министерство спорта Российской Федерации; Министерство экономического развития Российской Федерации; Правительство Российской Федерации; Федеральная таможенная служба; Федеральное агентство железнодорожного транспорта; Федеральное агентство морского и речного транспорта; Федеральное агентство по рыболовству; Федеральное агентство связи; Министерство транспорта Российской Федерации; Федеральное агентство воздушного транспорта</a:t>
            </a:r>
            <a:r>
              <a:rPr lang="ru-RU" sz="800" dirty="0"/>
              <a:t> </a:t>
            </a:r>
            <a:endParaRPr lang="x-none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25387" y="2526872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242009" y="2546648"/>
            <a:ext cx="13437" cy="9029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22742" y="6151290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15692" y="5821445"/>
            <a:ext cx="3419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Федеральное агентство железнодорожного транспорта; Федеральное агентство морского и речного транспорта; Министерство культуры Российской Федерации; Министерство спорта Российской Федерации; Правительство Российской Федерации; Российская академия художеств</a:t>
            </a:r>
            <a:r>
              <a:rPr lang="ru-RU" sz="800" dirty="0"/>
              <a:t> 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255446" y="5950074"/>
            <a:ext cx="0" cy="5760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C21FBD79-409D-4E7E-9F96-194368390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636594"/>
              </p:ext>
            </p:extLst>
          </p:nvPr>
        </p:nvGraphicFramePr>
        <p:xfrm>
          <a:off x="118797" y="1893361"/>
          <a:ext cx="7685803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5545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" y="154082"/>
            <a:ext cx="1124259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Показатель «Наличие на сайте организации информации о дистанционных способах обратной связи и взаимодействия с получателями услуг и их функционировании»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33035" y="2485504"/>
            <a:ext cx="34191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Верховный суд Российской Федерации, Высший арбитражный суд Российской Федерации; Министерство иностранных дел Российской Федерации; 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Министерство спорта Российской Федерации; Министерство экономического развития Российской Федерации; Правительство Российской Федерации; Федеральная таможенная служба; Федеральное агентство железнодорожного транспорта; Федеральное агентство морского и речного транспорта; Федеральное агентство по рыболовству; Федеральное агентство связи; Министерство культуры Российской Федерации; Министерство транспорта Российской Федерации; Федеральное агентство воздушного транспорта</a:t>
            </a:r>
            <a:r>
              <a:rPr lang="ru-RU" sz="800" dirty="0"/>
              <a:t> </a:t>
            </a:r>
            <a:endParaRPr lang="x-none" sz="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65698"/>
            <a:ext cx="0" cy="10278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32639" y="5396657"/>
            <a:ext cx="341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Министерство науки и высшего образования Российской Федерации; Министерство просвещения Российской Федерации; Министерство сельского хозяйства Российской Федерации; Правительство Российской Федерации; Федеральное агентство железнодорожного транспорта; Федеральное агентство морского и речного транспорта; Министерство культуры Российской Федерации; Министерство спорта Российской Федерации; Российская академия художеств; Федеральное агентство связи</a:t>
            </a:r>
            <a:r>
              <a:rPr lang="ru-RU" sz="800" dirty="0"/>
              <a:t> 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8332639" y="5442320"/>
            <a:ext cx="0" cy="6960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3813B8F2-D61D-4661-95E1-EA58EEFC2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747694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7" name="Google Shape;536;p7"/>
          <p:cNvGrpSpPr/>
          <p:nvPr/>
        </p:nvGrpSpPr>
        <p:grpSpPr>
          <a:xfrm>
            <a:off x="7535366" y="2709714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536;p7"/>
          <p:cNvGrpSpPr/>
          <p:nvPr/>
        </p:nvGrpSpPr>
        <p:grpSpPr>
          <a:xfrm>
            <a:off x="7535366" y="5759702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94FA020C-4DDE-4721-87CC-CD4DD23DE95C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7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C:\Users\Катя\Desktop\МИК_буклет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b="19246"/>
          <a:stretch/>
        </p:blipFill>
        <p:spPr bwMode="auto">
          <a:xfrm>
            <a:off x="9230" y="928392"/>
            <a:ext cx="10264462" cy="59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-10715" y="1417268"/>
            <a:ext cx="12191999" cy="54267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endParaRPr lang="ru-RU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-10715" y="4"/>
            <a:ext cx="12206891" cy="1451429"/>
            <a:chOff x="-692586" y="-21404"/>
            <a:chExt cx="12206891" cy="145142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" t="50000" r="346" b="18393"/>
            <a:stretch/>
          </p:blipFill>
          <p:spPr>
            <a:xfrm>
              <a:off x="-683807" y="-21404"/>
              <a:ext cx="12198112" cy="145142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-692586" y="-21404"/>
              <a:ext cx="12195016" cy="1451429"/>
            </a:xfrm>
            <a:prstGeom prst="rect">
              <a:avLst/>
            </a:prstGeom>
            <a:gradFill flip="none" rotWithShape="1">
              <a:gsLst>
                <a:gs pos="0">
                  <a:srgbClr val="407BFF">
                    <a:shade val="30000"/>
                    <a:satMod val="115000"/>
                    <a:alpha val="63000"/>
                  </a:srgbClr>
                </a:gs>
                <a:gs pos="100000">
                  <a:srgbClr val="407BFF">
                    <a:shade val="100000"/>
                    <a:satMod val="115000"/>
                    <a:alpha val="6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41"/>
              <a:endParaRPr lang="ru-RU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oogle Shape;224;p4"/>
          <p:cNvGrpSpPr/>
          <p:nvPr/>
        </p:nvGrpSpPr>
        <p:grpSpPr>
          <a:xfrm>
            <a:off x="-119911" y="919836"/>
            <a:ext cx="6094781" cy="1174669"/>
            <a:chOff x="-566246" y="-831315"/>
            <a:chExt cx="8377976" cy="1614718"/>
          </a:xfrm>
        </p:grpSpPr>
        <p:sp>
          <p:nvSpPr>
            <p:cNvPr id="77" name="Google Shape;225;p4"/>
            <p:cNvSpPr/>
            <p:nvPr/>
          </p:nvSpPr>
          <p:spPr>
            <a:xfrm rot="10800000">
              <a:off x="-178627" y="-831315"/>
              <a:ext cx="5711267" cy="1569921"/>
            </a:xfrm>
            <a:custGeom>
              <a:avLst/>
              <a:gdLst/>
              <a:ahLst/>
              <a:cxnLst/>
              <a:rect l="l" t="t" r="r" b="b"/>
              <a:pathLst>
                <a:path w="187670" h="51587" extrusionOk="0">
                  <a:moveTo>
                    <a:pt x="187453" y="1"/>
                  </a:moveTo>
                  <a:cubicBezTo>
                    <a:pt x="187407" y="1"/>
                    <a:pt x="187362" y="24"/>
                    <a:pt x="187327" y="69"/>
                  </a:cubicBezTo>
                  <a:lnTo>
                    <a:pt x="143594" y="43780"/>
                  </a:lnTo>
                  <a:lnTo>
                    <a:pt x="103992" y="43780"/>
                  </a:lnTo>
                  <a:lnTo>
                    <a:pt x="87444" y="27232"/>
                  </a:lnTo>
                  <a:lnTo>
                    <a:pt x="46838" y="27232"/>
                  </a:lnTo>
                  <a:lnTo>
                    <a:pt x="22871" y="51198"/>
                  </a:lnTo>
                  <a:lnTo>
                    <a:pt x="183" y="51198"/>
                  </a:lnTo>
                  <a:cubicBezTo>
                    <a:pt x="91" y="51198"/>
                    <a:pt x="0" y="51289"/>
                    <a:pt x="0" y="51403"/>
                  </a:cubicBezTo>
                  <a:cubicBezTo>
                    <a:pt x="0" y="51495"/>
                    <a:pt x="91" y="51586"/>
                    <a:pt x="183" y="51586"/>
                  </a:cubicBezTo>
                  <a:lnTo>
                    <a:pt x="23031" y="51586"/>
                  </a:lnTo>
                  <a:lnTo>
                    <a:pt x="46997" y="27620"/>
                  </a:lnTo>
                  <a:lnTo>
                    <a:pt x="87284" y="27620"/>
                  </a:lnTo>
                  <a:lnTo>
                    <a:pt x="103833" y="44168"/>
                  </a:lnTo>
                  <a:lnTo>
                    <a:pt x="143754" y="44168"/>
                  </a:lnTo>
                  <a:lnTo>
                    <a:pt x="187579" y="321"/>
                  </a:lnTo>
                  <a:cubicBezTo>
                    <a:pt x="187670" y="252"/>
                    <a:pt x="187670" y="138"/>
                    <a:pt x="187579" y="69"/>
                  </a:cubicBezTo>
                  <a:cubicBezTo>
                    <a:pt x="187544" y="24"/>
                    <a:pt x="187499" y="1"/>
                    <a:pt x="187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6;p4"/>
            <p:cNvSpPr/>
            <p:nvPr/>
          </p:nvSpPr>
          <p:spPr>
            <a:xfrm rot="10800000">
              <a:off x="2097663" y="-149871"/>
              <a:ext cx="3817027" cy="933273"/>
            </a:xfrm>
            <a:custGeom>
              <a:avLst/>
              <a:gdLst/>
              <a:ahLst/>
              <a:cxnLst/>
              <a:rect l="l" t="t" r="r" b="b"/>
              <a:pathLst>
                <a:path w="125426" h="30667" extrusionOk="0">
                  <a:moveTo>
                    <a:pt x="125014" y="1"/>
                  </a:moveTo>
                  <a:cubicBezTo>
                    <a:pt x="124917" y="1"/>
                    <a:pt x="124820" y="35"/>
                    <a:pt x="124741" y="103"/>
                  </a:cubicBezTo>
                  <a:lnTo>
                    <a:pt x="111936" y="12931"/>
                  </a:lnTo>
                  <a:lnTo>
                    <a:pt x="47020" y="12931"/>
                  </a:lnTo>
                  <a:lnTo>
                    <a:pt x="30016" y="29913"/>
                  </a:lnTo>
                  <a:lnTo>
                    <a:pt x="388" y="29913"/>
                  </a:lnTo>
                  <a:cubicBezTo>
                    <a:pt x="160" y="29913"/>
                    <a:pt x="0" y="30073"/>
                    <a:pt x="0" y="30301"/>
                  </a:cubicBezTo>
                  <a:cubicBezTo>
                    <a:pt x="0" y="30507"/>
                    <a:pt x="160" y="30666"/>
                    <a:pt x="388" y="30666"/>
                  </a:cubicBezTo>
                  <a:lnTo>
                    <a:pt x="30335" y="30666"/>
                  </a:lnTo>
                  <a:lnTo>
                    <a:pt x="47340" y="13685"/>
                  </a:lnTo>
                  <a:lnTo>
                    <a:pt x="112255" y="13685"/>
                  </a:lnTo>
                  <a:lnTo>
                    <a:pt x="125288" y="651"/>
                  </a:lnTo>
                  <a:cubicBezTo>
                    <a:pt x="125425" y="514"/>
                    <a:pt x="125425" y="263"/>
                    <a:pt x="125288" y="103"/>
                  </a:cubicBezTo>
                  <a:cubicBezTo>
                    <a:pt x="125208" y="35"/>
                    <a:pt x="125111" y="1"/>
                    <a:pt x="12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7;p4"/>
            <p:cNvSpPr/>
            <p:nvPr/>
          </p:nvSpPr>
          <p:spPr>
            <a:xfrm rot="10800000">
              <a:off x="5347154" y="-352704"/>
              <a:ext cx="2464576" cy="481412"/>
            </a:xfrm>
            <a:custGeom>
              <a:avLst/>
              <a:gdLst/>
              <a:ahLst/>
              <a:cxnLst/>
              <a:rect l="l" t="t" r="r" b="b"/>
              <a:pathLst>
                <a:path w="80985" h="15819" extrusionOk="0">
                  <a:moveTo>
                    <a:pt x="206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7"/>
                    <a:pt x="92" y="389"/>
                    <a:pt x="206" y="389"/>
                  </a:cubicBezTo>
                  <a:lnTo>
                    <a:pt x="37297" y="389"/>
                  </a:lnTo>
                  <a:lnTo>
                    <a:pt x="52750" y="15818"/>
                  </a:lnTo>
                  <a:lnTo>
                    <a:pt x="80779" y="15818"/>
                  </a:lnTo>
                  <a:cubicBezTo>
                    <a:pt x="80893" y="15818"/>
                    <a:pt x="80985" y="15727"/>
                    <a:pt x="80985" y="15636"/>
                  </a:cubicBezTo>
                  <a:cubicBezTo>
                    <a:pt x="80985" y="15522"/>
                    <a:pt x="80893" y="15430"/>
                    <a:pt x="80779" y="15430"/>
                  </a:cubicBezTo>
                  <a:lnTo>
                    <a:pt x="52909" y="15430"/>
                  </a:lnTo>
                  <a:lnTo>
                    <a:pt x="374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8;p4"/>
            <p:cNvSpPr/>
            <p:nvPr/>
          </p:nvSpPr>
          <p:spPr>
            <a:xfrm rot="10800000">
              <a:off x="5904951" y="-196402"/>
              <a:ext cx="115339" cy="115339"/>
            </a:xfrm>
            <a:custGeom>
              <a:avLst/>
              <a:gdLst/>
              <a:ahLst/>
              <a:cxnLst/>
              <a:rect l="l" t="t" r="r" b="b"/>
              <a:pathLst>
                <a:path w="3790" h="3790" extrusionOk="0">
                  <a:moveTo>
                    <a:pt x="1895" y="366"/>
                  </a:moveTo>
                  <a:cubicBezTo>
                    <a:pt x="2717" y="366"/>
                    <a:pt x="3402" y="1051"/>
                    <a:pt x="3402" y="1895"/>
                  </a:cubicBezTo>
                  <a:cubicBezTo>
                    <a:pt x="3402" y="2717"/>
                    <a:pt x="2717" y="3402"/>
                    <a:pt x="1895" y="3402"/>
                  </a:cubicBezTo>
                  <a:cubicBezTo>
                    <a:pt x="1051" y="3402"/>
                    <a:pt x="366" y="2717"/>
                    <a:pt x="366" y="1895"/>
                  </a:cubicBezTo>
                  <a:cubicBezTo>
                    <a:pt x="366" y="1051"/>
                    <a:pt x="1051" y="366"/>
                    <a:pt x="1895" y="366"/>
                  </a:cubicBezTo>
                  <a:close/>
                  <a:moveTo>
                    <a:pt x="1895" y="1"/>
                  </a:moveTo>
                  <a:cubicBezTo>
                    <a:pt x="845" y="1"/>
                    <a:pt x="1" y="845"/>
                    <a:pt x="1" y="1895"/>
                  </a:cubicBezTo>
                  <a:cubicBezTo>
                    <a:pt x="1" y="2922"/>
                    <a:pt x="845" y="3790"/>
                    <a:pt x="1895" y="3790"/>
                  </a:cubicBezTo>
                  <a:cubicBezTo>
                    <a:pt x="2922" y="3790"/>
                    <a:pt x="3790" y="2922"/>
                    <a:pt x="3790" y="1895"/>
                  </a:cubicBezTo>
                  <a:cubicBezTo>
                    <a:pt x="3790" y="845"/>
                    <a:pt x="2922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9;p4"/>
            <p:cNvSpPr/>
            <p:nvPr/>
          </p:nvSpPr>
          <p:spPr>
            <a:xfrm rot="10800000">
              <a:off x="5926467" y="-174886"/>
              <a:ext cx="72977" cy="72977"/>
            </a:xfrm>
            <a:custGeom>
              <a:avLst/>
              <a:gdLst/>
              <a:ahLst/>
              <a:cxnLst/>
              <a:rect l="l" t="t" r="r" b="b"/>
              <a:pathLst>
                <a:path w="2398" h="2398" extrusionOk="0">
                  <a:moveTo>
                    <a:pt x="1210" y="1"/>
                  </a:moveTo>
                  <a:cubicBezTo>
                    <a:pt x="548" y="1"/>
                    <a:pt x="1" y="548"/>
                    <a:pt x="1" y="1210"/>
                  </a:cubicBezTo>
                  <a:cubicBezTo>
                    <a:pt x="1" y="1872"/>
                    <a:pt x="548" y="2397"/>
                    <a:pt x="1210" y="2397"/>
                  </a:cubicBezTo>
                  <a:cubicBezTo>
                    <a:pt x="1872" y="2397"/>
                    <a:pt x="2397" y="1872"/>
                    <a:pt x="2397" y="1210"/>
                  </a:cubicBezTo>
                  <a:cubicBezTo>
                    <a:pt x="2397" y="548"/>
                    <a:pt x="1872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;p4"/>
            <p:cNvSpPr/>
            <p:nvPr/>
          </p:nvSpPr>
          <p:spPr>
            <a:xfrm rot="10800000">
              <a:off x="1516950" y="116870"/>
              <a:ext cx="3646848" cy="11838"/>
            </a:xfrm>
            <a:custGeom>
              <a:avLst/>
              <a:gdLst/>
              <a:ahLst/>
              <a:cxnLst/>
              <a:rect l="l" t="t" r="r" b="b"/>
              <a:pathLst>
                <a:path w="119834" h="389" extrusionOk="0">
                  <a:moveTo>
                    <a:pt x="183" y="1"/>
                  </a:moveTo>
                  <a:cubicBezTo>
                    <a:pt x="69" y="1"/>
                    <a:pt x="0" y="92"/>
                    <a:pt x="0" y="183"/>
                  </a:cubicBezTo>
                  <a:cubicBezTo>
                    <a:pt x="0" y="297"/>
                    <a:pt x="69" y="389"/>
                    <a:pt x="183" y="389"/>
                  </a:cubicBezTo>
                  <a:lnTo>
                    <a:pt x="119628" y="389"/>
                  </a:lnTo>
                  <a:cubicBezTo>
                    <a:pt x="119742" y="389"/>
                    <a:pt x="119833" y="297"/>
                    <a:pt x="119833" y="183"/>
                  </a:cubicBezTo>
                  <a:cubicBezTo>
                    <a:pt x="119833" y="92"/>
                    <a:pt x="119742" y="1"/>
                    <a:pt x="119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1;p4"/>
            <p:cNvSpPr/>
            <p:nvPr/>
          </p:nvSpPr>
          <p:spPr>
            <a:xfrm rot="10800000">
              <a:off x="5146391" y="78677"/>
              <a:ext cx="88954" cy="88924"/>
            </a:xfrm>
            <a:custGeom>
              <a:avLst/>
              <a:gdLst/>
              <a:ahLst/>
              <a:cxnLst/>
              <a:rect l="l" t="t" r="r" b="b"/>
              <a:pathLst>
                <a:path w="2923" h="2922" extrusionOk="0">
                  <a:moveTo>
                    <a:pt x="1461" y="0"/>
                  </a:moveTo>
                  <a:cubicBezTo>
                    <a:pt x="640" y="0"/>
                    <a:pt x="0" y="662"/>
                    <a:pt x="0" y="1461"/>
                  </a:cubicBezTo>
                  <a:cubicBezTo>
                    <a:pt x="0" y="2283"/>
                    <a:pt x="640" y="2922"/>
                    <a:pt x="1461" y="2922"/>
                  </a:cubicBezTo>
                  <a:cubicBezTo>
                    <a:pt x="2260" y="2922"/>
                    <a:pt x="2922" y="2283"/>
                    <a:pt x="2922" y="1461"/>
                  </a:cubicBezTo>
                  <a:cubicBezTo>
                    <a:pt x="2922" y="662"/>
                    <a:pt x="2260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2;p4"/>
            <p:cNvSpPr/>
            <p:nvPr/>
          </p:nvSpPr>
          <p:spPr>
            <a:xfrm rot="10800000">
              <a:off x="1478757" y="78677"/>
              <a:ext cx="88924" cy="88924"/>
            </a:xfrm>
            <a:custGeom>
              <a:avLst/>
              <a:gdLst/>
              <a:ahLst/>
              <a:cxnLst/>
              <a:rect l="l" t="t" r="r" b="b"/>
              <a:pathLst>
                <a:path w="2922" h="2922" extrusionOk="0">
                  <a:moveTo>
                    <a:pt x="1461" y="0"/>
                  </a:moveTo>
                  <a:cubicBezTo>
                    <a:pt x="662" y="0"/>
                    <a:pt x="0" y="662"/>
                    <a:pt x="0" y="1461"/>
                  </a:cubicBezTo>
                  <a:cubicBezTo>
                    <a:pt x="0" y="2283"/>
                    <a:pt x="662" y="2922"/>
                    <a:pt x="1461" y="2922"/>
                  </a:cubicBezTo>
                  <a:cubicBezTo>
                    <a:pt x="2283" y="2922"/>
                    <a:pt x="2922" y="2283"/>
                    <a:pt x="2922" y="1461"/>
                  </a:cubicBezTo>
                  <a:cubicBezTo>
                    <a:pt x="2922" y="662"/>
                    <a:pt x="2283" y="0"/>
                    <a:pt x="1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3;p4"/>
            <p:cNvSpPr/>
            <p:nvPr/>
          </p:nvSpPr>
          <p:spPr>
            <a:xfrm rot="10800000">
              <a:off x="-398137" y="-606937"/>
              <a:ext cx="1361489" cy="1360302"/>
            </a:xfrm>
            <a:custGeom>
              <a:avLst/>
              <a:gdLst/>
              <a:ahLst/>
              <a:cxnLst/>
              <a:rect l="l" t="t" r="r" b="b"/>
              <a:pathLst>
                <a:path w="44738" h="44699" extrusionOk="0">
                  <a:moveTo>
                    <a:pt x="44532" y="1"/>
                  </a:moveTo>
                  <a:cubicBezTo>
                    <a:pt x="44481" y="1"/>
                    <a:pt x="44430" y="18"/>
                    <a:pt x="44395" y="52"/>
                  </a:cubicBezTo>
                  <a:lnTo>
                    <a:pt x="91" y="44356"/>
                  </a:lnTo>
                  <a:cubicBezTo>
                    <a:pt x="0" y="44447"/>
                    <a:pt x="0" y="44562"/>
                    <a:pt x="91" y="44630"/>
                  </a:cubicBezTo>
                  <a:cubicBezTo>
                    <a:pt x="114" y="44676"/>
                    <a:pt x="160" y="44699"/>
                    <a:pt x="228" y="44699"/>
                  </a:cubicBezTo>
                  <a:cubicBezTo>
                    <a:pt x="274" y="44699"/>
                    <a:pt x="320" y="44676"/>
                    <a:pt x="342" y="44630"/>
                  </a:cubicBezTo>
                  <a:lnTo>
                    <a:pt x="44669" y="326"/>
                  </a:lnTo>
                  <a:cubicBezTo>
                    <a:pt x="44738" y="258"/>
                    <a:pt x="44738" y="121"/>
                    <a:pt x="44669" y="52"/>
                  </a:cubicBezTo>
                  <a:cubicBezTo>
                    <a:pt x="44635" y="18"/>
                    <a:pt x="44584" y="1"/>
                    <a:pt x="4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;p4"/>
            <p:cNvSpPr/>
            <p:nvPr/>
          </p:nvSpPr>
          <p:spPr>
            <a:xfrm rot="10800000">
              <a:off x="-566246" y="-681953"/>
              <a:ext cx="1361520" cy="1360272"/>
            </a:xfrm>
            <a:custGeom>
              <a:avLst/>
              <a:gdLst/>
              <a:ahLst/>
              <a:cxnLst/>
              <a:rect l="l" t="t" r="r" b="b"/>
              <a:pathLst>
                <a:path w="44739" h="44698" extrusionOk="0">
                  <a:moveTo>
                    <a:pt x="44522" y="0"/>
                  </a:moveTo>
                  <a:cubicBezTo>
                    <a:pt x="44476" y="0"/>
                    <a:pt x="44430" y="17"/>
                    <a:pt x="44396" y="51"/>
                  </a:cubicBezTo>
                  <a:lnTo>
                    <a:pt x="69" y="44378"/>
                  </a:lnTo>
                  <a:cubicBezTo>
                    <a:pt x="1" y="44447"/>
                    <a:pt x="1" y="44561"/>
                    <a:pt x="69" y="44629"/>
                  </a:cubicBezTo>
                  <a:cubicBezTo>
                    <a:pt x="115" y="44675"/>
                    <a:pt x="161" y="44698"/>
                    <a:pt x="206" y="44698"/>
                  </a:cubicBezTo>
                  <a:cubicBezTo>
                    <a:pt x="252" y="44698"/>
                    <a:pt x="298" y="44675"/>
                    <a:pt x="343" y="44629"/>
                  </a:cubicBezTo>
                  <a:lnTo>
                    <a:pt x="44647" y="325"/>
                  </a:lnTo>
                  <a:cubicBezTo>
                    <a:pt x="44738" y="257"/>
                    <a:pt x="44738" y="120"/>
                    <a:pt x="44647" y="51"/>
                  </a:cubicBezTo>
                  <a:cubicBezTo>
                    <a:pt x="44613" y="17"/>
                    <a:pt x="44567" y="0"/>
                    <a:pt x="44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5;p4"/>
            <p:cNvSpPr/>
            <p:nvPr/>
          </p:nvSpPr>
          <p:spPr>
            <a:xfrm rot="10800000">
              <a:off x="16173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;p4"/>
            <p:cNvSpPr/>
            <p:nvPr/>
          </p:nvSpPr>
          <p:spPr>
            <a:xfrm rot="10800000">
              <a:off x="414563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7;p4"/>
            <p:cNvSpPr/>
            <p:nvPr/>
          </p:nvSpPr>
          <p:spPr>
            <a:xfrm rot="10800000">
              <a:off x="66742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43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8;p4"/>
            <p:cNvSpPr/>
            <p:nvPr/>
          </p:nvSpPr>
          <p:spPr>
            <a:xfrm rot="10800000">
              <a:off x="920960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28" y="6916"/>
                  </a:lnTo>
                  <a:lnTo>
                    <a:pt x="11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9;p4"/>
            <p:cNvSpPr/>
            <p:nvPr/>
          </p:nvSpPr>
          <p:spPr>
            <a:xfrm rot="10800000">
              <a:off x="117382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0;p4"/>
            <p:cNvSpPr/>
            <p:nvPr/>
          </p:nvSpPr>
          <p:spPr>
            <a:xfrm rot="10800000">
              <a:off x="1426656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5" y="0"/>
                  </a:moveTo>
                  <a:lnTo>
                    <a:pt x="0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1;p4"/>
            <p:cNvSpPr/>
            <p:nvPr/>
          </p:nvSpPr>
          <p:spPr>
            <a:xfrm rot="10800000">
              <a:off x="1679490" y="401657"/>
              <a:ext cx="336949" cy="210502"/>
            </a:xfrm>
            <a:custGeom>
              <a:avLst/>
              <a:gdLst/>
              <a:ahLst/>
              <a:cxnLst/>
              <a:rect l="l" t="t" r="r" b="b"/>
              <a:pathLst>
                <a:path w="11072" h="6917" extrusionOk="0">
                  <a:moveTo>
                    <a:pt x="6643" y="0"/>
                  </a:moveTo>
                  <a:lnTo>
                    <a:pt x="1" y="6916"/>
                  </a:lnTo>
                  <a:lnTo>
                    <a:pt x="4406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2;p4"/>
            <p:cNvSpPr/>
            <p:nvPr/>
          </p:nvSpPr>
          <p:spPr>
            <a:xfrm rot="10800000">
              <a:off x="1933053" y="401657"/>
              <a:ext cx="336918" cy="210502"/>
            </a:xfrm>
            <a:custGeom>
              <a:avLst/>
              <a:gdLst/>
              <a:ahLst/>
              <a:cxnLst/>
              <a:rect l="l" t="t" r="r" b="b"/>
              <a:pathLst>
                <a:path w="11071" h="6917" extrusionOk="0">
                  <a:moveTo>
                    <a:pt x="6666" y="0"/>
                  </a:moveTo>
                  <a:lnTo>
                    <a:pt x="1" y="6916"/>
                  </a:lnTo>
                  <a:lnTo>
                    <a:pt x="4429" y="6916"/>
                  </a:lnTo>
                  <a:lnTo>
                    <a:pt x="1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3;p4"/>
            <p:cNvSpPr/>
            <p:nvPr/>
          </p:nvSpPr>
          <p:spPr>
            <a:xfrm rot="10800000">
              <a:off x="1858707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4;p4"/>
            <p:cNvSpPr/>
            <p:nvPr/>
          </p:nvSpPr>
          <p:spPr>
            <a:xfrm rot="10800000">
              <a:off x="175173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;p4"/>
            <p:cNvSpPr/>
            <p:nvPr/>
          </p:nvSpPr>
          <p:spPr>
            <a:xfrm rot="10800000">
              <a:off x="164546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6;p4"/>
            <p:cNvSpPr/>
            <p:nvPr/>
          </p:nvSpPr>
          <p:spPr>
            <a:xfrm rot="10800000">
              <a:off x="1539196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7;p4"/>
            <p:cNvSpPr/>
            <p:nvPr/>
          </p:nvSpPr>
          <p:spPr>
            <a:xfrm rot="10800000">
              <a:off x="143289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5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8;p4"/>
            <p:cNvSpPr/>
            <p:nvPr/>
          </p:nvSpPr>
          <p:spPr>
            <a:xfrm rot="10800000">
              <a:off x="132662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516" y="3265"/>
                  </a:lnTo>
                  <a:lnTo>
                    <a:pt x="388" y="6209"/>
                  </a:lnTo>
                  <a:lnTo>
                    <a:pt x="2625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9;p4"/>
            <p:cNvSpPr/>
            <p:nvPr/>
          </p:nvSpPr>
          <p:spPr>
            <a:xfrm rot="10800000">
              <a:off x="1220355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89" y="6209"/>
                  </a:lnTo>
                  <a:lnTo>
                    <a:pt x="2626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0;p4"/>
            <p:cNvSpPr/>
            <p:nvPr/>
          </p:nvSpPr>
          <p:spPr>
            <a:xfrm rot="10800000">
              <a:off x="11140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1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30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1;p4"/>
            <p:cNvSpPr/>
            <p:nvPr/>
          </p:nvSpPr>
          <p:spPr>
            <a:xfrm rot="10800000">
              <a:off x="1007784" y="-175586"/>
              <a:ext cx="174378" cy="188986"/>
            </a:xfrm>
            <a:custGeom>
              <a:avLst/>
              <a:gdLst/>
              <a:ahLst/>
              <a:cxnLst/>
              <a:rect l="l" t="t" r="r" b="b"/>
              <a:pathLst>
                <a:path w="5730" h="6210" extrusionOk="0">
                  <a:moveTo>
                    <a:pt x="0" y="1"/>
                  </a:moveTo>
                  <a:lnTo>
                    <a:pt x="3492" y="3265"/>
                  </a:lnTo>
                  <a:lnTo>
                    <a:pt x="365" y="6209"/>
                  </a:lnTo>
                  <a:lnTo>
                    <a:pt x="2602" y="6209"/>
                  </a:lnTo>
                  <a:lnTo>
                    <a:pt x="5729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;p4"/>
            <p:cNvSpPr/>
            <p:nvPr/>
          </p:nvSpPr>
          <p:spPr>
            <a:xfrm rot="10800000">
              <a:off x="90081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0" y="1"/>
                  </a:moveTo>
                  <a:lnTo>
                    <a:pt x="3493" y="3265"/>
                  </a:lnTo>
                  <a:lnTo>
                    <a:pt x="366" y="6209"/>
                  </a:lnTo>
                  <a:lnTo>
                    <a:pt x="2602" y="6209"/>
                  </a:lnTo>
                  <a:lnTo>
                    <a:pt x="5752" y="3265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;p4"/>
            <p:cNvSpPr/>
            <p:nvPr/>
          </p:nvSpPr>
          <p:spPr>
            <a:xfrm rot="10800000">
              <a:off x="794543" y="-175586"/>
              <a:ext cx="175078" cy="188986"/>
            </a:xfrm>
            <a:custGeom>
              <a:avLst/>
              <a:gdLst/>
              <a:ahLst/>
              <a:cxnLst/>
              <a:rect l="l" t="t" r="r" b="b"/>
              <a:pathLst>
                <a:path w="5753" h="6210" extrusionOk="0">
                  <a:moveTo>
                    <a:pt x="1" y="1"/>
                  </a:moveTo>
                  <a:lnTo>
                    <a:pt x="3516" y="3265"/>
                  </a:lnTo>
                  <a:lnTo>
                    <a:pt x="366" y="6209"/>
                  </a:lnTo>
                  <a:lnTo>
                    <a:pt x="2603" y="6209"/>
                  </a:lnTo>
                  <a:lnTo>
                    <a:pt x="5753" y="3265"/>
                  </a:lnTo>
                  <a:lnTo>
                    <a:pt x="2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73" y="154082"/>
            <a:ext cx="11782360" cy="114326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Показатель «Доля получателей услуг, удовлетворенных открытостью, полнотой и доступностью информации о деятельности организации, размещенной на информационных стендах, на сайте»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4D466E8-F24E-463C-9B6F-2BAA752D6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604845"/>
              </p:ext>
            </p:extLst>
          </p:nvPr>
        </p:nvGraphicFramePr>
        <p:xfrm>
          <a:off x="-164767" y="1780695"/>
          <a:ext cx="8317258" cy="48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33035" y="2485504"/>
            <a:ext cx="341919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просвещения Российской Федерации; Министерство науки и высшего образования Российской Федерации; Федеральное агентство железнодорожного транспорта; Министерство сельского хозяйства Российской Федерации; Министерство культуры Российской Федерации</a:t>
            </a:r>
            <a:endParaRPr lang="x-none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oogle Shape;536;p7"/>
          <p:cNvGrpSpPr/>
          <p:nvPr/>
        </p:nvGrpSpPr>
        <p:grpSpPr>
          <a:xfrm>
            <a:off x="7535366" y="2459020"/>
            <a:ext cx="678036" cy="285314"/>
            <a:chOff x="3690957" y="4568872"/>
            <a:chExt cx="881035" cy="290677"/>
          </a:xfrm>
        </p:grpSpPr>
        <p:sp>
          <p:nvSpPr>
            <p:cNvPr id="48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8333035" y="2565698"/>
            <a:ext cx="0" cy="11205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oogle Shape;536;p7"/>
          <p:cNvGrpSpPr/>
          <p:nvPr/>
        </p:nvGrpSpPr>
        <p:grpSpPr>
          <a:xfrm>
            <a:off x="7535366" y="6047734"/>
            <a:ext cx="678036" cy="285314"/>
            <a:chOff x="3690957" y="4568872"/>
            <a:chExt cx="881035" cy="290677"/>
          </a:xfrm>
        </p:grpSpPr>
        <p:sp>
          <p:nvSpPr>
            <p:cNvPr id="66" name="Google Shape;537;p7"/>
            <p:cNvSpPr/>
            <p:nvPr/>
          </p:nvSpPr>
          <p:spPr>
            <a:xfrm>
              <a:off x="3690957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8;p7"/>
            <p:cNvSpPr/>
            <p:nvPr/>
          </p:nvSpPr>
          <p:spPr>
            <a:xfrm>
              <a:off x="3839318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9;p7"/>
            <p:cNvSpPr/>
            <p:nvPr/>
          </p:nvSpPr>
          <p:spPr>
            <a:xfrm>
              <a:off x="3984595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0;p7"/>
            <p:cNvSpPr/>
            <p:nvPr/>
          </p:nvSpPr>
          <p:spPr>
            <a:xfrm>
              <a:off x="4132955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1;p7"/>
            <p:cNvSpPr/>
            <p:nvPr/>
          </p:nvSpPr>
          <p:spPr>
            <a:xfrm>
              <a:off x="4278232" y="4568872"/>
              <a:ext cx="148483" cy="290677"/>
            </a:xfrm>
            <a:custGeom>
              <a:avLst/>
              <a:gdLst/>
              <a:ahLst/>
              <a:cxnLst/>
              <a:rect l="l" t="t" r="r" b="b"/>
              <a:pathLst>
                <a:path w="1204" h="2357" fill="none" extrusionOk="0">
                  <a:moveTo>
                    <a:pt x="0" y="0"/>
                  </a:moveTo>
                  <a:lnTo>
                    <a:pt x="1203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2;p7"/>
            <p:cNvSpPr/>
            <p:nvPr/>
          </p:nvSpPr>
          <p:spPr>
            <a:xfrm>
              <a:off x="4426592" y="4568872"/>
              <a:ext cx="145400" cy="290677"/>
            </a:xfrm>
            <a:custGeom>
              <a:avLst/>
              <a:gdLst/>
              <a:ahLst/>
              <a:cxnLst/>
              <a:rect l="l" t="t" r="r" b="b"/>
              <a:pathLst>
                <a:path w="1179" h="2357" fill="none" extrusionOk="0">
                  <a:moveTo>
                    <a:pt x="0" y="0"/>
                  </a:moveTo>
                  <a:lnTo>
                    <a:pt x="1178" y="1178"/>
                  </a:lnTo>
                  <a:lnTo>
                    <a:pt x="0" y="2356"/>
                  </a:ln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Прямоугольник 109"/>
          <p:cNvSpPr/>
          <p:nvPr/>
        </p:nvSpPr>
        <p:spPr>
          <a:xfrm rot="16200000">
            <a:off x="6993654" y="3351417"/>
            <a:ext cx="92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endParaRPr lang="x-none" sz="9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333034" y="5515411"/>
            <a:ext cx="341919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Министерство культуры Российской Федерации; Российская академия художеств; Министерство сельского хозяйства Российской Федерации; Министерство науки и высшего образования Российской Федерации</a:t>
            </a:r>
          </a:p>
        </p:txBody>
      </p: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 flipH="1">
            <a:off x="8332639" y="5515411"/>
            <a:ext cx="395" cy="9109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339DAF8-ECD9-411A-90A5-E4900DE7821D}"/>
              </a:ext>
            </a:extLst>
          </p:cNvPr>
          <p:cNvSpPr/>
          <p:nvPr/>
        </p:nvSpPr>
        <p:spPr>
          <a:xfrm>
            <a:off x="8210154" y="1951687"/>
            <a:ext cx="3723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Главный распорядитель бюджетных средств </a:t>
            </a:r>
            <a:endParaRPr lang="x-none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0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7">
      <a:dk1>
        <a:srgbClr val="FFFFFF"/>
      </a:dk1>
      <a:lt1>
        <a:srgbClr val="2C2C2C"/>
      </a:lt1>
      <a:dk2>
        <a:srgbClr val="595959"/>
      </a:dk2>
      <a:lt2>
        <a:srgbClr val="EEEEEE"/>
      </a:lt2>
      <a:accent1>
        <a:srgbClr val="407BFF"/>
      </a:accent1>
      <a:accent2>
        <a:srgbClr val="A4C1FF"/>
      </a:accent2>
      <a:accent3>
        <a:srgbClr val="0A1F4F"/>
      </a:accent3>
      <a:accent4>
        <a:srgbClr val="3D6FE0"/>
      </a:accent4>
      <a:accent5>
        <a:srgbClr val="407BFF"/>
      </a:accent5>
      <a:accent6>
        <a:srgbClr val="407BFF"/>
      </a:accent6>
      <a:hlink>
        <a:srgbClr val="FFFFFF"/>
      </a:hlink>
      <a:folHlink>
        <a:srgbClr val="0097A7"/>
      </a:folHlink>
    </a:clrScheme>
    <a:fontScheme name="Другая 8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1788</Words>
  <Application>Microsoft Office PowerPoint</Application>
  <PresentationFormat>Произвольный</PresentationFormat>
  <Paragraphs>213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Segoe UI</vt:lpstr>
      <vt:lpstr>Times New Roman</vt:lpstr>
      <vt:lpstr>Тема Office</vt:lpstr>
      <vt:lpstr>итоги сбора информации о качестве условий осуществления образовательной деятельности образовательными организациями в 2021 году</vt:lpstr>
      <vt:lpstr>Участники НОК. Средний балл</vt:lpstr>
      <vt:lpstr>Средний балл  по федеральным округам</vt:lpstr>
      <vt:lpstr>Средние показатели НОК</vt:lpstr>
      <vt:lpstr>Средние значения по критериям оценки </vt:lpstr>
      <vt:lpstr>Результаты НОК</vt:lpstr>
      <vt:lpstr>Критерий «Открытость и доступность информации об организациях, осуществляющих образовательную деятельность»</vt:lpstr>
      <vt:lpstr>Показатель «Наличие на сайте организации информации о дистанционных способах обратной связи и взаимодействия с получателями услуг и их функционировании»</vt:lpstr>
      <vt:lpstr>Показатель «Доля получателей услуг, удовлетворенных открытостью, полнотой и доступностью информации о деятельности организации, размещенной на информационных стендах, на сайте»</vt:lpstr>
      <vt:lpstr>Критерий «Комфортность условий, в которых осуществляется образовательная деятельность»</vt:lpstr>
      <vt:lpstr>Показатель «Обеспечение в организации комфортных условий предоставления услуг»</vt:lpstr>
      <vt:lpstr>Критерий «Доступность услуг для инвалидов»</vt:lpstr>
      <vt:lpstr>Показатель «Оборудование помещений организации и прилегающей к ней территории с учетом доступности для инвалидов»</vt:lpstr>
      <vt:lpstr>Показатель «Обеспечение в организации условий доступности, позволяющих инвалидам получать образовательные услуги наравне с другими»</vt:lpstr>
      <vt:lpstr>Показатель «Доля получателей услуг, удовлетворенных доступностью услуг для инвалидов»</vt:lpstr>
      <vt:lpstr>Критерий «Доброжелательность, вежливость работников»</vt:lpstr>
      <vt:lpstr>Показатель «Доля получателей услуг, удовлетворенных доброжелательностью, вежливостью работников организации, обеспечивающих первичный контакт и информирование получателя услуги»</vt:lpstr>
      <vt:lpstr>Показатель «Доля получателей услуг, удовлетворенных доброжелательностью, вежливостью работников организации, обеспечивающих непосредственное оказание услуги при обращении в организацию»</vt:lpstr>
      <vt:lpstr>Показатель «Доля получателей услуг, удовлетворенных доброжелательностью, вежливостью работников организации при использовании дистанционных форм взаимодействия»</vt:lpstr>
      <vt:lpstr>Критерий «Удовлетворенность условиями ведения образовательной деятельности организаций»</vt:lpstr>
      <vt:lpstr>Показатель «Доля получателей услуг, которые готовы рекомендовать организацию родственникам и знакомым»</vt:lpstr>
      <vt:lpstr>Показатель «Доля получателей услуг, удовлетворенных организационными условиями Предоставления услуг»</vt:lpstr>
      <vt:lpstr>Показатель «Доля получателей услуг, удовлетворенных в целом условиями оказания услуг в организации»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Proekti</dc:creator>
  <cp:lastModifiedBy>Office5 Prostoy</cp:lastModifiedBy>
  <cp:revision>172</cp:revision>
  <dcterms:created xsi:type="dcterms:W3CDTF">2020-11-01T14:55:06Z</dcterms:created>
  <dcterms:modified xsi:type="dcterms:W3CDTF">2022-02-15T13:16:44Z</dcterms:modified>
</cp:coreProperties>
</file>