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handoutMasterIdLst>
    <p:handoutMasterId r:id="rId18"/>
  </p:handoutMasterIdLst>
  <p:sldIdLst>
    <p:sldId id="256" r:id="rId2"/>
    <p:sldId id="340" r:id="rId3"/>
    <p:sldId id="341" r:id="rId4"/>
    <p:sldId id="333" r:id="rId5"/>
    <p:sldId id="332" r:id="rId6"/>
    <p:sldId id="336" r:id="rId7"/>
    <p:sldId id="355" r:id="rId8"/>
    <p:sldId id="356" r:id="rId9"/>
    <p:sldId id="345" r:id="rId10"/>
    <p:sldId id="363" r:id="rId11"/>
    <p:sldId id="359" r:id="rId12"/>
    <p:sldId id="360" r:id="rId13"/>
    <p:sldId id="361" r:id="rId14"/>
    <p:sldId id="362" r:id="rId15"/>
    <p:sldId id="265" r:id="rId16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Золотарев Дмитрий" initials="ЗД" lastIdx="10" clrIdx="0">
    <p:extLst>
      <p:ext uri="{19B8F6BF-5375-455C-9EA6-DF929625EA0E}">
        <p15:presenceInfo xmlns:p15="http://schemas.microsoft.com/office/powerpoint/2012/main" userId="Золотарев Дмитрий" providerId="None"/>
      </p:ext>
    </p:extLst>
  </p:cmAuthor>
  <p:cmAuthor id="2" name="Черная Екатерина" initials="ЧЕ" lastIdx="0" clrIdx="1">
    <p:extLst>
      <p:ext uri="{19B8F6BF-5375-455C-9EA6-DF929625EA0E}">
        <p15:presenceInfo xmlns:p15="http://schemas.microsoft.com/office/powerpoint/2012/main" userId="Черная Екатери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00"/>
    <a:srgbClr val="5B9BD5"/>
    <a:srgbClr val="E6E6E6"/>
    <a:srgbClr val="ACD491"/>
    <a:srgbClr val="247ACF"/>
    <a:srgbClr val="D6E1F1"/>
    <a:srgbClr val="B2B2B2"/>
    <a:srgbClr val="71C5A7"/>
    <a:srgbClr val="6DCCFF"/>
    <a:srgbClr val="FFB6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5" autoAdjust="0"/>
    <p:restoredTop sz="96395" autoAdjust="0"/>
  </p:normalViewPr>
  <p:slideViewPr>
    <p:cSldViewPr>
      <p:cViewPr varScale="1">
        <p:scale>
          <a:sx n="116" d="100"/>
          <a:sy n="116" d="100"/>
        </p:scale>
        <p:origin x="312" y="108"/>
      </p:cViewPr>
      <p:guideLst>
        <p:guide orient="horz" pos="2160"/>
        <p:guide pos="3840"/>
      </p:guideLst>
    </p:cSldViewPr>
  </p:slideViewPr>
  <p:notesTextViewPr>
    <p:cViewPr>
      <p:scale>
        <a:sx n="400" d="100"/>
        <a:sy n="4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34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CA622-2BDE-4231-95E6-602C620B316B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62F96-427F-4A68-874C-79B942C17F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939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A09C8-0654-4D34-ACBA-9D96F3FF403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0F000-2AEF-449C-B6D9-F176AA9091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337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0F000-2AEF-449C-B6D9-F176AA90917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234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0F000-2AEF-449C-B6D9-F176AA90917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279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0F000-2AEF-449C-B6D9-F176AA90917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653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0F000-2AEF-449C-B6D9-F176AA90917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361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0F000-2AEF-449C-B6D9-F176AA90917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584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0F000-2AEF-449C-B6D9-F176AA90917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491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0F000-2AEF-449C-B6D9-F176AA90917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128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0F000-2AEF-449C-B6D9-F176AA90917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005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0F000-2AEF-449C-B6D9-F176AA90917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438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77172-0E98-4EEF-B93E-2CAAA5D42B2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785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77172-0E98-4EEF-B93E-2CAAA5D42B2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471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77172-0E98-4EEF-B93E-2CAAA5D42B2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290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77172-0E98-4EEF-B93E-2CAAA5D42B2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252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77172-0E98-4EEF-B93E-2CAAA5D42B2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658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0F000-2AEF-449C-B6D9-F176AA90917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313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43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091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12423"/>
            <a:ext cx="105156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52635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70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2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2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726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2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2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7552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634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35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26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2"/>
            <a:ext cx="393192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68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466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57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0364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7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2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17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jp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6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9456" y="2564904"/>
            <a:ext cx="9144000" cy="2880320"/>
          </a:xfrm>
        </p:spPr>
        <p:txBody>
          <a:bodyPr>
            <a:noAutofit/>
          </a:bodyPr>
          <a:lstStyle/>
          <a:p>
            <a:pPr algn="l"/>
            <a:r>
              <a:rPr lang="ru-RU" sz="3600" b="1" dirty="0">
                <a:solidFill>
                  <a:srgbClr val="203478"/>
                </a:solidFill>
                <a:latin typeface="Geometria" panose="020B0503020204020204" pitchFamily="34" charset="-52"/>
                <a:cs typeface="Arial" panose="020B0604020202020204" pitchFamily="34" charset="0"/>
              </a:rPr>
              <a:t>«РЕГУЛЯТОРНАЯ ГИЛЬОТИНА» </a:t>
            </a:r>
            <a:br>
              <a:rPr lang="ru-RU" sz="3600" b="1" dirty="0">
                <a:solidFill>
                  <a:srgbClr val="203478"/>
                </a:solidFill>
                <a:latin typeface="Geometria" panose="020B0503020204020204" pitchFamily="34" charset="-52"/>
                <a:cs typeface="Arial" panose="020B0604020202020204" pitchFamily="34" charset="0"/>
              </a:rPr>
            </a:br>
            <a:r>
              <a:rPr lang="ru-RU" sz="3600" b="1" dirty="0">
                <a:solidFill>
                  <a:srgbClr val="203478"/>
                </a:solidFill>
                <a:latin typeface="Geometria" panose="020B0503020204020204" pitchFamily="34" charset="-52"/>
                <a:cs typeface="Arial" panose="020B0604020202020204" pitchFamily="34" charset="0"/>
              </a:rPr>
              <a:t>В СФЕРЕ ВЫСШЕГО ОБРАЗОВАНИЯ</a:t>
            </a:r>
            <a:br>
              <a:rPr lang="ru-RU" sz="3600" b="1" dirty="0">
                <a:solidFill>
                  <a:srgbClr val="203478"/>
                </a:solidFill>
                <a:latin typeface="Geometria" panose="020B0503020204020204" pitchFamily="34" charset="-52"/>
                <a:cs typeface="Arial" panose="020B0604020202020204" pitchFamily="34" charset="0"/>
              </a:rPr>
            </a:br>
            <a:endParaRPr lang="ru-RU" sz="3600" b="1" i="1" dirty="0">
              <a:solidFill>
                <a:srgbClr val="203478"/>
              </a:solidFill>
              <a:latin typeface="Geometria" panose="020B0503020204020204" pitchFamily="34" charset="-52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9458" y="4625752"/>
            <a:ext cx="9143999" cy="1728192"/>
          </a:xfrm>
        </p:spPr>
        <p:txBody>
          <a:bodyPr>
            <a:noAutofit/>
          </a:bodyPr>
          <a:lstStyle/>
          <a:p>
            <a:pPr algn="ctr">
              <a:defRPr/>
            </a:pPr>
            <a:endParaRPr lang="ru-RU" sz="20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20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20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l">
              <a:defRPr/>
            </a:pPr>
            <a:r>
              <a:rPr lang="ru-RU" sz="1600" dirty="0">
                <a:solidFill>
                  <a:srgbClr val="203478"/>
                </a:solidFill>
                <a:cs typeface="Arial" panose="020B0604020202020204" pitchFamily="34" charset="0"/>
              </a:rPr>
              <a:t>Москва - 2020</a:t>
            </a:r>
          </a:p>
          <a:p>
            <a:pPr algn="r">
              <a:defRPr/>
            </a:pPr>
            <a:r>
              <a:rPr lang="ru-RU" sz="28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</a:p>
          <a:p>
            <a:pPr algn="r">
              <a:defRPr/>
            </a:pPr>
            <a:endParaRPr lang="ru-RU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r"/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4309394" y="5157611"/>
            <a:ext cx="4184152" cy="1151709"/>
          </a:xfrm>
          <a:prstGeom prst="rect">
            <a:avLst/>
          </a:prstGeom>
          <a:gradFill flip="none" rotWithShape="1">
            <a:gsLst>
              <a:gs pos="0">
                <a:schemeClr val="lt1">
                  <a:hueOff val="0"/>
                  <a:satOff val="0"/>
                  <a:lumOff val="0"/>
                  <a:alphaOff val="0"/>
                  <a:tint val="94000"/>
                  <a:satMod val="103000"/>
                  <a:lumMod val="102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58775"/>
            <a:endParaRPr lang="ru-RU" sz="1400" b="1" dirty="0">
              <a:solidFill>
                <a:srgbClr val="203478"/>
              </a:solidFill>
              <a:latin typeface="Geometria" panose="020B0503020204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309394" y="2858439"/>
            <a:ext cx="4184152" cy="2121331"/>
          </a:xfrm>
          <a:prstGeom prst="rect">
            <a:avLst/>
          </a:prstGeom>
          <a:gradFill flip="none" rotWithShape="1">
            <a:gsLst>
              <a:gs pos="0">
                <a:schemeClr val="lt1">
                  <a:hueOff val="0"/>
                  <a:satOff val="0"/>
                  <a:lumOff val="0"/>
                  <a:alphaOff val="0"/>
                  <a:tint val="94000"/>
                  <a:satMod val="103000"/>
                  <a:lumMod val="102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58775"/>
            <a:endParaRPr lang="ru-RU" sz="1400" b="1" dirty="0">
              <a:solidFill>
                <a:srgbClr val="203478"/>
              </a:solidFill>
              <a:latin typeface="Geometria" panose="020B0503020204020204" pitchFamily="34" charset="-52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345608" y="1268760"/>
            <a:ext cx="4184152" cy="1264450"/>
          </a:xfrm>
          <a:prstGeom prst="rect">
            <a:avLst/>
          </a:prstGeom>
          <a:gradFill flip="none" rotWithShape="1">
            <a:gsLst>
              <a:gs pos="0">
                <a:schemeClr val="lt1">
                  <a:hueOff val="0"/>
                  <a:satOff val="0"/>
                  <a:lumOff val="0"/>
                  <a:alphaOff val="0"/>
                  <a:tint val="94000"/>
                  <a:satMod val="103000"/>
                  <a:lumMod val="102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58775"/>
            <a:endParaRPr lang="ru-RU" sz="1400" b="1" dirty="0">
              <a:solidFill>
                <a:srgbClr val="203478"/>
              </a:solidFill>
              <a:latin typeface="Geometria" panose="020B0503020204020204" pitchFamily="34" charset="-52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463854" y="1272594"/>
            <a:ext cx="65906" cy="1260959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918076" y="1343171"/>
            <a:ext cx="76810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00000"/>
                </a:solidFill>
                <a:latin typeface="Geometria" panose="020B0503020204020204" pitchFamily="34" charset="-52"/>
              </a:rPr>
              <a:t>«Давайте, действительно, подведем черту и с 1 января 2021 года прекратим действие всех существующих в настоящее время нормативных актов в сфере контроля, надзора, ведомственных и региональных приказов, писем, инструкций.»</a:t>
            </a:r>
            <a:endParaRPr lang="en-US" sz="1600" b="1" i="1" dirty="0">
              <a:solidFill>
                <a:srgbClr val="000000"/>
              </a:solidFill>
              <a:latin typeface="Geometria" panose="020B0503020204020204" pitchFamily="34" charset="-52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8" y="1484784"/>
            <a:ext cx="706486" cy="706486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8688253" y="2123205"/>
            <a:ext cx="2160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baseline="30000" dirty="0">
                <a:latin typeface="Geometria" panose="020B0503020204020204" pitchFamily="34" charset="-52"/>
              </a:rPr>
              <a:t>Президент</a:t>
            </a:r>
          </a:p>
          <a:p>
            <a:pPr>
              <a:lnSpc>
                <a:spcPts val="1600"/>
              </a:lnSpc>
            </a:pPr>
            <a:r>
              <a:rPr lang="ru-RU" baseline="30000" dirty="0">
                <a:latin typeface="Geometria" panose="020B0503020204020204" pitchFamily="34" charset="-52"/>
              </a:rPr>
              <a:t>Российской Федерации </a:t>
            </a:r>
          </a:p>
          <a:p>
            <a:pPr>
              <a:lnSpc>
                <a:spcPts val="1600"/>
              </a:lnSpc>
            </a:pPr>
            <a:r>
              <a:rPr lang="ru-RU" b="1" baseline="30000" dirty="0">
                <a:latin typeface="Geometria" panose="020B0503020204020204" pitchFamily="34" charset="-52"/>
              </a:rPr>
              <a:t>В. В. Путин</a:t>
            </a:r>
            <a:endParaRPr lang="ru-RU" sz="1200" b="1" dirty="0">
              <a:latin typeface="Geometria" panose="020B0503020204020204" pitchFamily="34" charset="-52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153" y="1233335"/>
            <a:ext cx="565733" cy="806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42" name="Прямоугольник 41"/>
          <p:cNvSpPr/>
          <p:nvPr/>
        </p:nvSpPr>
        <p:spPr>
          <a:xfrm>
            <a:off x="911424" y="2917667"/>
            <a:ext cx="768770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00000"/>
                </a:solidFill>
                <a:latin typeface="Geometria" panose="020B0503020204020204" pitchFamily="34" charset="-52"/>
              </a:rPr>
              <a:t>«Все те ранее действовавшие положения актов, которые содержат обязательные требования и которые не будут специальным образом одобрены или изменены, автоматически утрачивают силу.»</a:t>
            </a:r>
          </a:p>
          <a:p>
            <a:r>
              <a:rPr lang="ru-RU" sz="1600" b="1" i="1" dirty="0">
                <a:solidFill>
                  <a:srgbClr val="000000"/>
                </a:solidFill>
                <a:latin typeface="Geometria" panose="020B0503020204020204" pitchFamily="34" charset="-52"/>
              </a:rPr>
              <a:t>«Нужно быть максимально аккуратными с теми нормами, где закреплены действующие права, полномочия и льготы, компенсации, касающиеся граждан. Все эти льготы должны сохраниться, потому что мы говорим не о том, чтобы что-то отменить и забыть, а о том, чтобы убрать избыточные нормативные требования.»</a:t>
            </a:r>
            <a:endParaRPr lang="ru-RU" sz="1600" b="1" i="1" dirty="0">
              <a:latin typeface="Geometria" panose="020B0503020204020204" pitchFamily="34" charset="-52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8" y="3487414"/>
            <a:ext cx="706486" cy="706486"/>
          </a:xfrm>
          <a:prstGeom prst="rect">
            <a:avLst/>
          </a:prstGeom>
        </p:spPr>
      </p:pic>
      <p:sp>
        <p:nvSpPr>
          <p:cNvPr id="44" name="Прямоугольник 43"/>
          <p:cNvSpPr/>
          <p:nvPr/>
        </p:nvSpPr>
        <p:spPr>
          <a:xfrm>
            <a:off x="8688288" y="3777693"/>
            <a:ext cx="2160240" cy="916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baseline="30000" dirty="0">
                <a:latin typeface="Geometria" panose="020B0503020204020204" pitchFamily="34" charset="-52"/>
              </a:rPr>
              <a:t>Председатель Правительства </a:t>
            </a:r>
          </a:p>
          <a:p>
            <a:pPr>
              <a:lnSpc>
                <a:spcPts val="1600"/>
              </a:lnSpc>
            </a:pPr>
            <a:r>
              <a:rPr lang="ru-RU" baseline="30000" dirty="0">
                <a:latin typeface="Geometria" panose="020B0503020204020204" pitchFamily="34" charset="-52"/>
              </a:rPr>
              <a:t>Российской Федерации </a:t>
            </a:r>
          </a:p>
          <a:p>
            <a:pPr>
              <a:lnSpc>
                <a:spcPts val="1600"/>
              </a:lnSpc>
            </a:pPr>
            <a:r>
              <a:rPr lang="ru-RU" b="1" baseline="30000" dirty="0">
                <a:latin typeface="Geometria" panose="020B0503020204020204" pitchFamily="34" charset="-52"/>
              </a:rPr>
              <a:t>Д. А. Медведев</a:t>
            </a:r>
            <a:endParaRPr lang="ru-RU" sz="1200" b="1" dirty="0">
              <a:latin typeface="Geometria" panose="020B0503020204020204" pitchFamily="34" charset="-52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12912" y="5239495"/>
            <a:ext cx="76862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00000"/>
                </a:solidFill>
                <a:latin typeface="Geometria" panose="020B0503020204020204" pitchFamily="34" charset="-52"/>
              </a:rPr>
              <a:t>«Главное — не уничтожить действующую систему, которая является тормозом экономического развития, а создать новую, которая будет способствовать экономическому росту.»</a:t>
            </a:r>
            <a:endParaRPr lang="ru-RU" sz="1600" b="1" i="1" dirty="0">
              <a:latin typeface="Geometria" panose="020B0503020204020204" pitchFamily="34" charset="-52"/>
            </a:endParaRP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30" y="5301208"/>
            <a:ext cx="706486" cy="706486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8688288" y="5664142"/>
            <a:ext cx="3528392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baseline="30000" dirty="0">
                <a:latin typeface="Geometria" panose="020B0503020204020204" pitchFamily="34" charset="-52"/>
              </a:rPr>
              <a:t>Заместитель</a:t>
            </a:r>
            <a:r>
              <a:rPr lang="ru-RU" dirty="0">
                <a:latin typeface="Geometria" panose="020B0503020204020204" pitchFamily="34" charset="-52"/>
              </a:rPr>
              <a:t> </a:t>
            </a:r>
            <a:r>
              <a:rPr lang="ru-RU" baseline="30000" dirty="0">
                <a:latin typeface="Geometria" panose="020B0503020204020204" pitchFamily="34" charset="-52"/>
              </a:rPr>
              <a:t>Председателя </a:t>
            </a:r>
            <a:r>
              <a:rPr lang="ru-RU" baseline="30000" dirty="0" smtClean="0">
                <a:latin typeface="Geometria" panose="020B0503020204020204" pitchFamily="34" charset="-52"/>
              </a:rPr>
              <a:t>Правительства</a:t>
            </a:r>
          </a:p>
          <a:p>
            <a:pPr>
              <a:lnSpc>
                <a:spcPts val="1600"/>
              </a:lnSpc>
            </a:pPr>
            <a:r>
              <a:rPr lang="ru-RU" baseline="30000" dirty="0" smtClean="0">
                <a:latin typeface="Geometria" panose="020B0503020204020204" pitchFamily="34" charset="-52"/>
              </a:rPr>
              <a:t>Российской Федерации – Руководитель Аппарата Правительства </a:t>
            </a:r>
            <a:br>
              <a:rPr lang="ru-RU" baseline="30000" dirty="0" smtClean="0">
                <a:latin typeface="Geometria" panose="020B0503020204020204" pitchFamily="34" charset="-52"/>
              </a:rPr>
            </a:br>
            <a:r>
              <a:rPr lang="ru-RU" baseline="30000" dirty="0" smtClean="0">
                <a:latin typeface="Geometria" panose="020B0503020204020204" pitchFamily="34" charset="-52"/>
              </a:rPr>
              <a:t>Российской Федерации </a:t>
            </a:r>
            <a:br>
              <a:rPr lang="ru-RU" baseline="30000" dirty="0" smtClean="0">
                <a:latin typeface="Geometria" panose="020B0503020204020204" pitchFamily="34" charset="-52"/>
              </a:rPr>
            </a:br>
            <a:r>
              <a:rPr lang="ru-RU" b="1" baseline="30000" dirty="0" smtClean="0">
                <a:latin typeface="Geometria" panose="020B0503020204020204" pitchFamily="34" charset="-52"/>
              </a:rPr>
              <a:t>К. А. Чуйченко</a:t>
            </a:r>
            <a:endParaRPr lang="ru-RU" sz="1200" b="1" dirty="0">
              <a:latin typeface="Geometria" panose="020B0503020204020204" pitchFamily="34" charset="-52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454491" y="2854580"/>
            <a:ext cx="72008" cy="2112886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8452692" y="5161446"/>
            <a:ext cx="72008" cy="1148530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026" y="4822687"/>
            <a:ext cx="566285" cy="750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pic>
        <p:nvPicPr>
          <p:cNvPr id="1026" name="Picture 2" descr="Картинки по запросу &quot;медведев портрет&quot;&quot;">
            <a:extLst>
              <a:ext uri="{FF2B5EF4-FFF2-40B4-BE49-F238E27FC236}">
                <a16:creationId xmlns:a16="http://schemas.microsoft.com/office/drawing/2014/main" xmlns="" id="{D8EE75DE-02BA-4F78-A7EB-F3C41F4AC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188" y="3061241"/>
            <a:ext cx="565733" cy="641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extLst/>
        </p:spPr>
      </p:pic>
      <p:sp>
        <p:nvSpPr>
          <p:cNvPr id="23" name="Восьмиугольник 22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1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28" name="Заголовок 1"/>
          <p:cNvSpPr>
            <a:spLocks noGrp="1"/>
          </p:cNvSpPr>
          <p:nvPr>
            <p:ph type="title"/>
          </p:nvPr>
        </p:nvSpPr>
        <p:spPr>
          <a:xfrm>
            <a:off x="275084" y="141218"/>
            <a:ext cx="11407890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 «РЕГУЛЯТОРНУЮ ГИЛЬОТИНУ»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04522" y="1052736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254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8229013-0CD0-47F6-BD10-903E5C926D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008" y="1158265"/>
            <a:ext cx="2649615" cy="3713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52"/>
          <a:stretch/>
        </p:blipFill>
        <p:spPr>
          <a:xfrm rot="10800000">
            <a:off x="2907" y="620689"/>
            <a:ext cx="2141706" cy="63001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94182A6-6681-44AA-A88D-F9FA703E20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55" y="1251152"/>
            <a:ext cx="2658165" cy="37259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Прямоугольник 29"/>
          <p:cNvSpPr/>
          <p:nvPr/>
        </p:nvSpPr>
        <p:spPr>
          <a:xfrm>
            <a:off x="6174892" y="4832908"/>
            <a:ext cx="3251796" cy="1476412"/>
          </a:xfrm>
          <a:prstGeom prst="rect">
            <a:avLst/>
          </a:prstGeom>
          <a:gradFill>
            <a:gsLst>
              <a:gs pos="27000">
                <a:schemeClr val="bg1"/>
              </a:gs>
              <a:gs pos="87000">
                <a:schemeClr val="accent1">
                  <a:lumMod val="20000"/>
                  <a:lumOff val="8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131745" y="4832908"/>
            <a:ext cx="45719" cy="14764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5315" y="4969366"/>
            <a:ext cx="3408724" cy="1339954"/>
          </a:xfrm>
          <a:prstGeom prst="rect">
            <a:avLst/>
          </a:prstGeom>
          <a:gradFill>
            <a:gsLst>
              <a:gs pos="27000">
                <a:schemeClr val="bg1"/>
              </a:gs>
              <a:gs pos="87000">
                <a:schemeClr val="accent2">
                  <a:lumMod val="20000"/>
                  <a:lumOff val="8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0042" y="4969366"/>
            <a:ext cx="45719" cy="133995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476909" y="4964651"/>
            <a:ext cx="5442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/>
              <a:t>Письмо Правительства Российской Федерации от 02.12.2019 № 11017-п-П36 в Государственную Думу Федерального Собрания Российской Федерации </a:t>
            </a:r>
            <a:r>
              <a:rPr lang="en-US" sz="1600" b="1" dirty="0"/>
              <a:t>&lt;</a:t>
            </a:r>
            <a:r>
              <a:rPr lang="ru-RU" sz="1600" b="1" dirty="0"/>
              <a:t>О внесении проекта федерального закона «Об обязательных требованиях в Российской Федерации»</a:t>
            </a:r>
            <a:r>
              <a:rPr lang="en-US" sz="1600" b="1" dirty="0"/>
              <a:t>&gt;</a:t>
            </a:r>
            <a:endParaRPr lang="ru-RU" sz="1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2401" y="4969366"/>
            <a:ext cx="57128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/>
              <a:t>Распоряжение Правительства Российской Федерации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от </a:t>
            </a:r>
            <a:r>
              <a:rPr lang="ru-RU" sz="1600" b="1" dirty="0"/>
              <a:t>30.11.2019 № 2860-р </a:t>
            </a:r>
            <a:r>
              <a:rPr lang="en-US" sz="1600" b="1" dirty="0"/>
              <a:t>&lt;</a:t>
            </a:r>
            <a:r>
              <a:rPr lang="ru-RU" sz="1600" b="1" dirty="0"/>
              <a:t>О внесении в </a:t>
            </a:r>
            <a:r>
              <a:rPr lang="ru-RU" sz="1600" b="1" dirty="0" smtClean="0"/>
              <a:t>Государственную</a:t>
            </a:r>
            <a:br>
              <a:rPr lang="ru-RU" sz="1600" b="1" dirty="0" smtClean="0"/>
            </a:br>
            <a:r>
              <a:rPr lang="ru-RU" sz="1600" b="1" dirty="0" smtClean="0"/>
              <a:t>Думу </a:t>
            </a:r>
            <a:r>
              <a:rPr lang="ru-RU" sz="1600" b="1" dirty="0"/>
              <a:t>Федерального Собрания Российской Федерации проекта федерального закона «Об обязательных требованиях в Российской Федерации»</a:t>
            </a:r>
            <a:r>
              <a:rPr lang="en-US" sz="1600" b="1" dirty="0"/>
              <a:t>&gt;</a:t>
            </a:r>
            <a:endParaRPr lang="ru-RU" sz="1600" b="1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4141470"/>
            <a:ext cx="1049852" cy="1049852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4" y="4099899"/>
            <a:ext cx="1049852" cy="1049852"/>
          </a:xfrm>
          <a:prstGeom prst="rect">
            <a:avLst/>
          </a:prstGeom>
        </p:spPr>
      </p:pic>
      <p:sp>
        <p:nvSpPr>
          <p:cNvPr id="15" name="Восьмиугольник 14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2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275084" y="141218"/>
            <a:ext cx="11407890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ЗАКОНОПРОЕКТ «ОБ ОБЯЗАТЕЛЬНЫХ ТРЕБОВАНИЯХ </a:t>
            </a:r>
            <a:r>
              <a:rPr lang="ru-RU" sz="2000" b="1" dirty="0" smtClean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b="1" dirty="0" smtClean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 smtClean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2000" b="1" dirty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РОССИЙСКОЙ ФЕДЕРАЦИИ»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04522" y="1052736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133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988674" y="3215000"/>
            <a:ext cx="5254388" cy="356425"/>
          </a:xfrm>
          <a:prstGeom prst="rect">
            <a:avLst/>
          </a:prstGeom>
          <a:gradFill flip="none" rotWithShape="1">
            <a:gsLst>
              <a:gs pos="31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46520" y="1526761"/>
            <a:ext cx="5254388" cy="356425"/>
          </a:xfrm>
          <a:prstGeom prst="rect">
            <a:avLst/>
          </a:prstGeom>
          <a:gradFill flip="none" rotWithShape="1">
            <a:gsLst>
              <a:gs pos="31000">
                <a:schemeClr val="bg1"/>
              </a:gs>
              <a:gs pos="89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ъект 2"/>
          <p:cNvSpPr txBox="1">
            <a:spLocks/>
          </p:cNvSpPr>
          <p:nvPr/>
        </p:nvSpPr>
        <p:spPr>
          <a:xfrm>
            <a:off x="832526" y="1618235"/>
            <a:ext cx="7898314" cy="1378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2925" indent="-95250">
              <a:spcBef>
                <a:spcPts val="0"/>
              </a:spcBef>
            </a:pPr>
            <a:endParaRPr lang="ru-RU" sz="1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marL="542925" indent="-95250">
              <a:spcBef>
                <a:spcPts val="0"/>
              </a:spcBef>
            </a:pPr>
            <a:endParaRPr lang="ru-RU" sz="1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l">
              <a:lnSpc>
                <a:spcPts val="2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600" b="1" dirty="0">
                <a:cs typeface="Times New Roman" panose="02020603050405020304" pitchFamily="18" charset="0"/>
              </a:rPr>
              <a:t>установленные нормативными правовыми </a:t>
            </a:r>
            <a:r>
              <a:rPr lang="ru-RU" sz="1600" b="1" dirty="0" smtClean="0">
                <a:cs typeface="Times New Roman" panose="02020603050405020304" pitchFamily="18" charset="0"/>
              </a:rPr>
              <a:t>актами </a:t>
            </a:r>
            <a:r>
              <a:rPr lang="ru-RU" sz="1600" b="1" dirty="0">
                <a:cs typeface="Times New Roman" panose="02020603050405020304" pitchFamily="18" charset="0"/>
              </a:rPr>
              <a:t>условия, ограничения, </a:t>
            </a:r>
            <a:r>
              <a:rPr lang="ru-RU" sz="1600" b="1" dirty="0" smtClean="0"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cs typeface="Times New Roman" panose="02020603050405020304" pitchFamily="18" charset="0"/>
              </a:rPr>
            </a:br>
            <a:r>
              <a:rPr lang="ru-RU" sz="1600" b="1" dirty="0" smtClean="0">
                <a:cs typeface="Times New Roman" panose="02020603050405020304" pitchFamily="18" charset="0"/>
              </a:rPr>
              <a:t>запреты</a:t>
            </a:r>
            <a:r>
              <a:rPr lang="ru-RU" sz="1600" b="1" dirty="0">
                <a:cs typeface="Times New Roman" panose="02020603050405020304" pitchFamily="18" charset="0"/>
              </a:rPr>
              <a:t>, а также обязанности граждан и организаций, направленные </a:t>
            </a:r>
            <a:r>
              <a:rPr lang="ru-RU" sz="1600" b="1" dirty="0" smtClean="0"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cs typeface="Times New Roman" panose="02020603050405020304" pitchFamily="18" charset="0"/>
              </a:rPr>
            </a:br>
            <a:r>
              <a:rPr lang="ru-RU" sz="1600" b="1" dirty="0" smtClean="0"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cs typeface="Times New Roman" panose="02020603050405020304" pitchFamily="18" charset="0"/>
              </a:rPr>
              <a:t>защиту охраняемых федеральными законами ценностей</a:t>
            </a:r>
            <a:endParaRPr lang="ru-RU" sz="16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</a:pPr>
            <a:endParaRPr lang="ru-RU" sz="1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Выноска 1 (граница и черта) 22"/>
          <p:cNvSpPr/>
          <p:nvPr/>
        </p:nvSpPr>
        <p:spPr>
          <a:xfrm>
            <a:off x="8967959" y="1883588"/>
            <a:ext cx="2024585" cy="1000098"/>
          </a:xfrm>
          <a:prstGeom prst="accentBorderCallout1">
            <a:avLst>
              <a:gd name="adj1" fmla="val 29100"/>
              <a:gd name="adj2" fmla="val -16332"/>
              <a:gd name="adj3" fmla="val 27618"/>
              <a:gd name="adj4" fmla="val -59301"/>
            </a:avLst>
          </a:prstGeom>
          <a:solidFill>
            <a:schemeClr val="bg1">
              <a:lumMod val="95000"/>
            </a:schemeClr>
          </a:solidFill>
          <a:ln w="190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prstClr val="black"/>
                </a:solidFill>
                <a:cs typeface="Times New Roman" panose="02020603050405020304" pitchFamily="18" charset="0"/>
              </a:rPr>
              <a:t>ст. 1 законопроекта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947178" y="2892942"/>
            <a:ext cx="9393502" cy="3776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>
              <a:lnSpc>
                <a:spcPts val="1700"/>
              </a:lnSpc>
            </a:pPr>
            <a:r>
              <a:rPr lang="ru-RU" b="1" dirty="0">
                <a:solidFill>
                  <a:srgbClr val="002060"/>
                </a:solidFill>
                <a:cs typeface="Times New Roman" panose="02020603050405020304" pitchFamily="18" charset="0"/>
              </a:rPr>
              <a:t>Сферы регулирования обязательных требований:</a:t>
            </a:r>
            <a:endParaRPr lang="en-US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1">
              <a:lnSpc>
                <a:spcPts val="1700"/>
              </a:lnSpc>
            </a:pPr>
            <a:endParaRPr lang="ru-RU" sz="16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i="1" dirty="0">
                <a:cs typeface="Times New Roman" panose="02020603050405020304" pitchFamily="18" charset="0"/>
              </a:rPr>
              <a:t>Защита жизни и здоровья граждан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i="1" dirty="0">
                <a:cs typeface="Times New Roman" panose="02020603050405020304" pitchFamily="18" charset="0"/>
              </a:rPr>
              <a:t>Защита прав и свобод граждан и законных интересов граждан </a:t>
            </a:r>
            <a:r>
              <a:rPr lang="ru-RU" sz="1600" b="1" i="1" dirty="0" smtClean="0">
                <a:cs typeface="Times New Roman" panose="02020603050405020304" pitchFamily="18" charset="0"/>
              </a:rPr>
              <a:t>и </a:t>
            </a:r>
            <a:r>
              <a:rPr lang="ru-RU" sz="1600" b="1" i="1" dirty="0">
                <a:cs typeface="Times New Roman" panose="02020603050405020304" pitchFamily="18" charset="0"/>
              </a:rPr>
              <a:t>организаций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i="1" dirty="0">
                <a:cs typeface="Times New Roman" panose="02020603050405020304" pitchFamily="18" charset="0"/>
              </a:rPr>
              <a:t>Защита нравственности, семьи, материнства, </a:t>
            </a:r>
            <a:r>
              <a:rPr lang="ru-RU" sz="1600" b="1" i="1" dirty="0" smtClean="0">
                <a:cs typeface="Times New Roman" panose="02020603050405020304" pitchFamily="18" charset="0"/>
              </a:rPr>
              <a:t>отцовства, детства</a:t>
            </a:r>
            <a:endParaRPr lang="ru-RU" sz="1600" b="1" i="1" dirty="0"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i="1" dirty="0">
                <a:cs typeface="Times New Roman" panose="02020603050405020304" pitchFamily="18" charset="0"/>
              </a:rPr>
              <a:t>Обеспечение социальной справедливости;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i="1" dirty="0">
                <a:cs typeface="Times New Roman" panose="02020603050405020304" pitchFamily="18" charset="0"/>
              </a:rPr>
              <a:t>Охрана окружающей среды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i="1" dirty="0">
                <a:cs typeface="Times New Roman" panose="02020603050405020304" pitchFamily="18" charset="0"/>
              </a:rPr>
              <a:t>Обеспечение законности, правопорядка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i="1" dirty="0">
                <a:cs typeface="Times New Roman" panose="02020603050405020304" pitchFamily="18" charset="0"/>
              </a:rPr>
              <a:t>Обеспечение обороны и безопасности государства и </a:t>
            </a:r>
            <a:r>
              <a:rPr lang="ru-RU" sz="1600" b="1" i="1" dirty="0" smtClean="0">
                <a:cs typeface="Times New Roman" panose="02020603050405020304" pitchFamily="18" charset="0"/>
              </a:rPr>
              <a:t>иные сферы</a:t>
            </a:r>
            <a:endParaRPr lang="ru-RU" sz="1600" b="1" i="1" dirty="0">
              <a:cs typeface="Times New Roman" panose="02020603050405020304" pitchFamily="18" charset="0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430489" y="1485043"/>
            <a:ext cx="464162" cy="46416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18" y="1476918"/>
            <a:ext cx="396599" cy="396599"/>
          </a:xfrm>
          <a:prstGeom prst="rect">
            <a:avLst/>
          </a:prstGeom>
        </p:spPr>
      </p:pic>
      <p:sp>
        <p:nvSpPr>
          <p:cNvPr id="45" name="Объект 2"/>
          <p:cNvSpPr txBox="1">
            <a:spLocks/>
          </p:cNvSpPr>
          <p:nvPr/>
        </p:nvSpPr>
        <p:spPr>
          <a:xfrm>
            <a:off x="479376" y="1550204"/>
            <a:ext cx="8251464" cy="395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2925" indent="-95250" algn="l">
              <a:spcBef>
                <a:spcPts val="0"/>
              </a:spcBef>
            </a:pPr>
            <a:r>
              <a:rPr lang="ru-RU" sz="1800" b="1" dirty="0">
                <a:cs typeface="Times New Roman" panose="02020603050405020304" pitchFamily="18" charset="0"/>
              </a:rPr>
              <a:t>Законопроект распространяет своё действие на:</a:t>
            </a:r>
          </a:p>
          <a:p>
            <a:pPr marL="812800" indent="-812800">
              <a:spcBef>
                <a:spcPts val="0"/>
              </a:spcBef>
            </a:pPr>
            <a:endParaRPr lang="ru-RU" sz="1600" b="1" dirty="0"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461" y="3793501"/>
            <a:ext cx="394009" cy="286862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360" y="4184943"/>
            <a:ext cx="286862" cy="286862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485" y="4510290"/>
            <a:ext cx="286862" cy="286862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989" y="5279799"/>
            <a:ext cx="286862" cy="237433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323" y="5661248"/>
            <a:ext cx="237433" cy="23743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5" t="16150" r="43962" b="19374"/>
          <a:stretch/>
        </p:blipFill>
        <p:spPr>
          <a:xfrm>
            <a:off x="1833115" y="4869160"/>
            <a:ext cx="295233" cy="28803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819" y="6021288"/>
            <a:ext cx="288032" cy="288032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125" y="1924753"/>
            <a:ext cx="864096" cy="671053"/>
          </a:xfrm>
          <a:prstGeom prst="rect">
            <a:avLst/>
          </a:prstGeom>
        </p:spPr>
      </p:pic>
      <p:sp>
        <p:nvSpPr>
          <p:cNvPr id="32" name="Овал 31"/>
          <p:cNvSpPr/>
          <p:nvPr/>
        </p:nvSpPr>
        <p:spPr>
          <a:xfrm>
            <a:off x="1793425" y="3159107"/>
            <a:ext cx="464162" cy="464162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1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33" y="3232799"/>
            <a:ext cx="299746" cy="299746"/>
          </a:xfrm>
          <a:prstGeom prst="rect">
            <a:avLst/>
          </a:prstGeom>
        </p:spPr>
      </p:pic>
      <p:sp>
        <p:nvSpPr>
          <p:cNvPr id="31" name="Восьмиугольник 30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3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38" name="Заголовок 1"/>
          <p:cNvSpPr>
            <a:spLocks noGrp="1"/>
          </p:cNvSpPr>
          <p:nvPr>
            <p:ph type="title"/>
          </p:nvPr>
        </p:nvSpPr>
        <p:spPr>
          <a:xfrm>
            <a:off x="275084" y="161605"/>
            <a:ext cx="11407890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СФЕРА РЕГУЛИРОВАНИЯ ЗАКОНОПРОЕКТА </a:t>
            </a:r>
            <a:br>
              <a:rPr lang="ru-RU" sz="2000" b="1" dirty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«ОБ ОБЯЗАТЕЛЬНЫХ ТРЕБОВАНИЯХ В РОССИЙСКОЙ ФЕДЕРАЦИИ»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304522" y="1124744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580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7368" y="1633398"/>
            <a:ext cx="11089232" cy="4999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9625">
              <a:spcAft>
                <a:spcPts val="1000"/>
              </a:spcAft>
            </a:pPr>
            <a:r>
              <a:rPr lang="ru-RU" sz="14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Обязательные требования в сфере образования устанавливаются в целях защиты прав граждан на образование, законных интересов граждан и организаций, осуществляющих образовательную деятельность. </a:t>
            </a:r>
          </a:p>
          <a:p>
            <a:pPr marL="809625"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Нормативными правовыми актами, которыми устанавливаются обязательные требования в сфере образования, могут быть предусмотрены иные, чем предусмотренные частью 1 статьи 4 настоящего Федерального закона, сроки вступления в силу.</a:t>
            </a:r>
          </a:p>
          <a:p>
            <a:pPr marL="809625"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Срок действия нормативных правовых актов, которыми устанавливаются обязательные требования в сфере образования, не устанавливается. </a:t>
            </a:r>
          </a:p>
          <a:p>
            <a:pPr marL="809625"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Нормативные правовые акты Правительства Российской Федерации, федеральных органов исполнительной власти, содержащие обязательные требования в сфере образования, в части, касающейся федеральных государственных образовательных стандартов, приема на обучение, организации и осуществления образовательной деятельности, стипендиального обеспечения обучающихся, а также типовых или примерных дополнительных профессиональных программ, программ профессионального обучения и вступившие в силу до 1 января 2021 года, действуют до принятия в соответствии с настоящим Федеральным законом соответствующих нормативных правовых актов, устанавливающих обязательные требования в сфере образования, </a:t>
            </a:r>
            <a:r>
              <a:rPr lang="ru-RU" sz="14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но 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не позднее </a:t>
            </a:r>
            <a:r>
              <a:rPr lang="ru-RU" sz="1400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сентября 2026 года. </a:t>
            </a:r>
          </a:p>
          <a:p>
            <a:pPr marL="809625"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С 1 января 2021 года при осуществлении государственного контроля (надзора) в сфере образования не допускается оценивать соблюдение обязательных требований, содержащихся в нормативных правовых актах Правительства Российской Федерации, федеральных органов исполнительной власти, которые вступили в силу до 1 января 2021 года и действуют в соответствии с частью 4 настоящей статьи. </a:t>
            </a:r>
          </a:p>
          <a:p>
            <a:pPr marL="447675"/>
            <a:r>
              <a:rPr lang="ru-RU" sz="14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Письмо </a:t>
            </a:r>
            <a:r>
              <a:rPr lang="ru-RU" sz="1400" i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Минобрнауки</a:t>
            </a:r>
            <a:r>
              <a:rPr lang="ru-RU" sz="14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России к </a:t>
            </a:r>
            <a:r>
              <a:rPr lang="ru-RU" sz="1400" i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Минэкономиразвития</a:t>
            </a:r>
            <a:r>
              <a:rPr lang="ru-RU" sz="14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России о проекте модельной статьи в части </a:t>
            </a:r>
            <a:r>
              <a:rPr lang="ru-RU" sz="1400" i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замечаний </a:t>
            </a:r>
            <a:r>
              <a:rPr lang="ru-RU" sz="14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400" i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предложений </a:t>
            </a:r>
            <a:br>
              <a:rPr lang="ru-RU" sz="1400" i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i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sz="14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содержанию статей Особенной части указанного проекта федерального </a:t>
            </a:r>
            <a:r>
              <a:rPr lang="ru-RU" sz="1400" i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закона направлено </a:t>
            </a:r>
            <a:r>
              <a:rPr lang="ru-RU" sz="1400" b="1" i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28.01.2020</a:t>
            </a:r>
            <a:endParaRPr lang="ru-RU" sz="14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Восьмиугольник 5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4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75084" y="141218"/>
            <a:ext cx="10919219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 smtClean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ПРЕДЛОЖЕНИЯ ПО СОДЕРЖАНИЮ СТАТЕЙ ОСОБЕННОЙ </a:t>
            </a:r>
            <a:r>
              <a:rPr lang="ru-RU" sz="2000" b="1" dirty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ЧАСТИ ЗАКОНОПРОЕКТА «ОБ ОБЯЗАТЕЛЬНЫХ ТРЕБОВАНИЯХ </a:t>
            </a:r>
            <a:r>
              <a:rPr lang="ru-RU" sz="2000" b="1" dirty="0" smtClean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b="1" dirty="0" smtClean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b="1" dirty="0" smtClean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2000" b="1" dirty="0">
                <a:solidFill>
                  <a:srgbClr val="203478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РОССИЙСКОЙ ФЕДЕРАЦИИ»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04522" y="1052736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85" y="1145132"/>
            <a:ext cx="935936" cy="11444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39" y="5925363"/>
            <a:ext cx="427112" cy="427112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1211021" y="2204864"/>
            <a:ext cx="1047195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211021" y="2780928"/>
            <a:ext cx="1047195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211021" y="3284984"/>
            <a:ext cx="1047195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211021" y="4869160"/>
            <a:ext cx="1047195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/>
          <p:cNvSpPr txBox="1">
            <a:spLocks/>
          </p:cNvSpPr>
          <p:nvPr/>
        </p:nvSpPr>
        <p:spPr>
          <a:xfrm>
            <a:off x="1211021" y="1052736"/>
            <a:ext cx="10919219" cy="8191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СТАТЬЯ 31. ОБЯЗАТЕЛЬНЫЕ ТРЕБОВАНИЯ В СФЕРЕ ОБРАЗОВАНИЯ</a:t>
            </a:r>
            <a:endParaRPr lang="ru-RU" sz="14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718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3026D5C-3C70-4E4C-B1CF-38A58226DCE1}"/>
              </a:ext>
            </a:extLst>
          </p:cNvPr>
          <p:cNvSpPr/>
          <p:nvPr/>
        </p:nvSpPr>
        <p:spPr>
          <a:xfrm>
            <a:off x="275084" y="2314083"/>
            <a:ext cx="1822282" cy="2062103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sz="1600" b="1" dirty="0">
                <a:cs typeface="Times New Roman" panose="02020603050405020304" pitchFamily="18" charset="0"/>
              </a:rPr>
              <a:t>Федеральный государственный  надзор в сфере образования -  соблюдение требований законодательства об образовании 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1B7BBDBF-56E0-442D-BEF5-3FB9F6C9FA6A}"/>
              </a:ext>
            </a:extLst>
          </p:cNvPr>
          <p:cNvGrpSpPr/>
          <p:nvPr/>
        </p:nvGrpSpPr>
        <p:grpSpPr>
          <a:xfrm>
            <a:off x="2641230" y="1340768"/>
            <a:ext cx="6839146" cy="397662"/>
            <a:chOff x="2915816" y="2365877"/>
            <a:chExt cx="3096344" cy="41505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915816" y="2365877"/>
              <a:ext cx="3096344" cy="369332"/>
            </a:xfrm>
            <a:prstGeom prst="rect">
              <a:avLst/>
            </a:prstGeom>
            <a:gradFill flip="none" rotWithShape="1">
              <a:gsLst>
                <a:gs pos="33000">
                  <a:schemeClr val="bg1"/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3038667" y="2365877"/>
              <a:ext cx="2843090" cy="3533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77">
                <a:defRPr/>
              </a:pPr>
              <a:r>
                <a:rPr lang="ru-RU" sz="1600" b="1" i="1" dirty="0">
                  <a:cs typeface="Times New Roman" panose="02020603050405020304" pitchFamily="18" charset="0"/>
                </a:rPr>
                <a:t>Федеральный закон </a:t>
              </a:r>
              <a:r>
                <a:rPr lang="ru-RU" sz="1600" b="1" i="1" dirty="0" smtClean="0">
                  <a:cs typeface="Times New Roman" panose="02020603050405020304" pitchFamily="18" charset="0"/>
                </a:rPr>
                <a:t>«</a:t>
              </a:r>
              <a:r>
                <a:rPr lang="ru-RU" sz="1600" b="1" i="1" dirty="0">
                  <a:cs typeface="Times New Roman" panose="02020603050405020304" pitchFamily="18" charset="0"/>
                </a:rPr>
                <a:t>Об образовании в Российской Федерации»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915816" y="2735209"/>
              <a:ext cx="3096344" cy="45719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627" y="3042948"/>
            <a:ext cx="2313053" cy="1538180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789E4D7F-7194-4E95-991B-D8C8B82E9349}"/>
              </a:ext>
            </a:extLst>
          </p:cNvPr>
          <p:cNvGrpSpPr/>
          <p:nvPr/>
        </p:nvGrpSpPr>
        <p:grpSpPr>
          <a:xfrm>
            <a:off x="2800052" y="3666165"/>
            <a:ext cx="740986" cy="729087"/>
            <a:chOff x="2093029" y="3376058"/>
            <a:chExt cx="740986" cy="729087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xmlns="" id="{879F57D3-B231-4D6D-8152-6CC84E147FB7}"/>
                </a:ext>
              </a:extLst>
            </p:cNvPr>
            <p:cNvSpPr/>
            <p:nvPr/>
          </p:nvSpPr>
          <p:spPr>
            <a:xfrm>
              <a:off x="2093029" y="3376058"/>
              <a:ext cx="729087" cy="7290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520" y="3499657"/>
              <a:ext cx="700495" cy="504356"/>
            </a:xfrm>
            <a:prstGeom prst="rect">
              <a:avLst/>
            </a:prstGeom>
          </p:spPr>
        </p:pic>
      </p:grpSp>
      <p:sp>
        <p:nvSpPr>
          <p:cNvPr id="39" name="Объект 2">
            <a:extLst>
              <a:ext uri="{FF2B5EF4-FFF2-40B4-BE49-F238E27FC236}">
                <a16:creationId xmlns:a16="http://schemas.microsoft.com/office/drawing/2014/main" xmlns="" id="{6C18EDAF-DC01-4272-86F9-A5CEF9C87B88}"/>
              </a:ext>
            </a:extLst>
          </p:cNvPr>
          <p:cNvSpPr txBox="1">
            <a:spLocks/>
          </p:cNvSpPr>
          <p:nvPr/>
        </p:nvSpPr>
        <p:spPr>
          <a:xfrm>
            <a:off x="2647397" y="1892461"/>
            <a:ext cx="3314535" cy="5804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ru-RU" sz="1600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EECC8AF1-F701-404A-A710-1EC0D5F49839}"/>
              </a:ext>
            </a:extLst>
          </p:cNvPr>
          <p:cNvSpPr/>
          <p:nvPr/>
        </p:nvSpPr>
        <p:spPr>
          <a:xfrm>
            <a:off x="2641230" y="1927816"/>
            <a:ext cx="33207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cs typeface="Times New Roman" panose="02020603050405020304" pitchFamily="18" charset="0"/>
              </a:rPr>
              <a:t>Инструктивно-методическое руководство</a:t>
            </a:r>
            <a:endParaRPr lang="ru-RU" sz="1400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D30C03AB-51D3-4E58-BDC3-B4E8495961C4}"/>
              </a:ext>
            </a:extLst>
          </p:cNvPr>
          <p:cNvSpPr/>
          <p:nvPr/>
        </p:nvSpPr>
        <p:spPr>
          <a:xfrm>
            <a:off x="6173326" y="1890048"/>
            <a:ext cx="3307049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endParaRPr lang="ru-RU" sz="1600" dirty="0"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BAE4CA4E-A4C6-4ED2-8603-7DB55840F9C2}"/>
              </a:ext>
            </a:extLst>
          </p:cNvPr>
          <p:cNvSpPr/>
          <p:nvPr/>
        </p:nvSpPr>
        <p:spPr>
          <a:xfrm>
            <a:off x="6173325" y="2067897"/>
            <a:ext cx="3307049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sz="1400" dirty="0">
                <a:cs typeface="Times New Roman" panose="02020603050405020304" pitchFamily="18" charset="0"/>
              </a:rPr>
              <a:t>Обязательные требования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328DB104-BC2F-4652-B1FB-E850EFAD5836}"/>
              </a:ext>
            </a:extLst>
          </p:cNvPr>
          <p:cNvSpPr txBox="1"/>
          <p:nvPr/>
        </p:nvSpPr>
        <p:spPr>
          <a:xfrm rot="16200000">
            <a:off x="5985364" y="2420896"/>
            <a:ext cx="867100" cy="52478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vert" wrap="square" lIns="7620" tIns="7620" rIns="7620" bIns="7620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50" dirty="0">
              <a:cs typeface="Times New Roman" panose="02020603050405020304" pitchFamily="18" charset="0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xmlns="" id="{D6E151F4-5425-4F9E-B736-B4A2CEC8E32D}"/>
              </a:ext>
            </a:extLst>
          </p:cNvPr>
          <p:cNvGrpSpPr/>
          <p:nvPr/>
        </p:nvGrpSpPr>
        <p:grpSpPr>
          <a:xfrm>
            <a:off x="3799479" y="2612579"/>
            <a:ext cx="5243366" cy="877126"/>
            <a:chOff x="4901981" y="2622970"/>
            <a:chExt cx="1542227" cy="1617927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xmlns="" id="{E6D378EF-938F-458D-936D-E9ED2CC85392}"/>
                </a:ext>
              </a:extLst>
            </p:cNvPr>
            <p:cNvSpPr/>
            <p:nvPr/>
          </p:nvSpPr>
          <p:spPr>
            <a:xfrm>
              <a:off x="4901981" y="2622970"/>
              <a:ext cx="1542227" cy="158092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бъект 2">
              <a:extLst>
                <a:ext uri="{FF2B5EF4-FFF2-40B4-BE49-F238E27FC236}">
                  <a16:creationId xmlns:a16="http://schemas.microsoft.com/office/drawing/2014/main" xmlns="" id="{9AFF2419-15DA-4B63-BA32-54C5678439A6}"/>
                </a:ext>
              </a:extLst>
            </p:cNvPr>
            <p:cNvSpPr txBox="1">
              <a:spLocks/>
            </p:cNvSpPr>
            <p:nvPr/>
          </p:nvSpPr>
          <p:spPr>
            <a:xfrm>
              <a:off x="4935059" y="3027211"/>
              <a:ext cx="1050255" cy="121368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ru-RU" sz="1400" b="1" dirty="0">
                  <a:cs typeface="Times New Roman" panose="02020603050405020304" pitchFamily="18" charset="0"/>
                </a:rPr>
                <a:t>Постановления Правительства Российской Федерации </a:t>
              </a:r>
              <a:endParaRPr lang="ru-RU" sz="1050" dirty="0"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B53E26B1-2263-4761-BA48-5B53BB2BCC75}"/>
              </a:ext>
            </a:extLst>
          </p:cNvPr>
          <p:cNvGrpSpPr/>
          <p:nvPr/>
        </p:nvGrpSpPr>
        <p:grpSpPr>
          <a:xfrm>
            <a:off x="3791744" y="3603164"/>
            <a:ext cx="5251098" cy="866093"/>
            <a:chOff x="4928671" y="2930405"/>
            <a:chExt cx="1531430" cy="1876010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xmlns="" id="{51E91C92-0708-40FE-BBEA-86A49AD41003}"/>
                </a:ext>
              </a:extLst>
            </p:cNvPr>
            <p:cNvSpPr/>
            <p:nvPr/>
          </p:nvSpPr>
          <p:spPr>
            <a:xfrm>
              <a:off x="4928671" y="2930405"/>
              <a:ext cx="1531430" cy="18760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бъект 2">
              <a:extLst>
                <a:ext uri="{FF2B5EF4-FFF2-40B4-BE49-F238E27FC236}">
                  <a16:creationId xmlns:a16="http://schemas.microsoft.com/office/drawing/2014/main" xmlns="" id="{B91FA424-81DD-458F-B520-263E3CFAFE59}"/>
                </a:ext>
              </a:extLst>
            </p:cNvPr>
            <p:cNvSpPr txBox="1">
              <a:spLocks/>
            </p:cNvSpPr>
            <p:nvPr/>
          </p:nvSpPr>
          <p:spPr>
            <a:xfrm>
              <a:off x="4957047" y="2962519"/>
              <a:ext cx="1133587" cy="121368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ru-RU" sz="1400" b="1" dirty="0">
                  <a:cs typeface="Times New Roman" panose="02020603050405020304" pitchFamily="18" charset="0"/>
                </a:rPr>
                <a:t>Приказы Министерства науки и высшего образования Российской Федерации </a:t>
              </a:r>
              <a:r>
                <a:rPr lang="ru-RU" sz="1400" b="1" dirty="0" smtClean="0">
                  <a:cs typeface="Times New Roman" panose="02020603050405020304" pitchFamily="18" charset="0"/>
                </a:rPr>
                <a:t/>
              </a:r>
              <a:br>
                <a:rPr lang="ru-RU" sz="1400" b="1" dirty="0" smtClean="0">
                  <a:cs typeface="Times New Roman" panose="02020603050405020304" pitchFamily="18" charset="0"/>
                </a:rPr>
              </a:br>
              <a:r>
                <a:rPr lang="ru-RU" sz="1400" b="1" dirty="0" smtClean="0">
                  <a:cs typeface="Times New Roman" panose="02020603050405020304" pitchFamily="18" charset="0"/>
                </a:rPr>
                <a:t>и </a:t>
              </a:r>
              <a:r>
                <a:rPr lang="ru-RU" sz="1400" b="1" dirty="0">
                  <a:cs typeface="Times New Roman" panose="02020603050405020304" pitchFamily="18" charset="0"/>
                </a:rPr>
                <a:t>Министерства просвещения </a:t>
              </a:r>
              <a:r>
                <a:rPr lang="ru-RU" sz="1400" b="1" dirty="0" smtClean="0">
                  <a:cs typeface="Times New Roman" panose="02020603050405020304" pitchFamily="18" charset="0"/>
                </a:rPr>
                <a:t/>
              </a:r>
              <a:br>
                <a:rPr lang="ru-RU" sz="1400" b="1" dirty="0" smtClean="0">
                  <a:cs typeface="Times New Roman" panose="02020603050405020304" pitchFamily="18" charset="0"/>
                </a:rPr>
              </a:br>
              <a:r>
                <a:rPr lang="ru-RU" sz="1400" b="1" dirty="0" smtClean="0">
                  <a:cs typeface="Times New Roman" panose="02020603050405020304" pitchFamily="18" charset="0"/>
                </a:rPr>
                <a:t>Российской </a:t>
              </a:r>
              <a:r>
                <a:rPr lang="ru-RU" sz="1400" b="1" dirty="0">
                  <a:cs typeface="Times New Roman" panose="02020603050405020304" pitchFamily="18" charset="0"/>
                </a:rPr>
                <a:t>Федерации</a:t>
              </a:r>
            </a:p>
          </p:txBody>
        </p:sp>
      </p:grp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30969139-57C6-408E-B92D-666BC3498DB1}"/>
              </a:ext>
            </a:extLst>
          </p:cNvPr>
          <p:cNvSpPr/>
          <p:nvPr/>
        </p:nvSpPr>
        <p:spPr>
          <a:xfrm>
            <a:off x="7680259" y="2811076"/>
            <a:ext cx="13625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b="1" dirty="0">
                <a:cs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33</a:t>
            </a:r>
            <a:r>
              <a:rPr lang="ru-RU" sz="1600" b="1" dirty="0">
                <a:cs typeface="Times New Roman" panose="02020603050405020304" pitchFamily="18" charset="0"/>
              </a:rPr>
              <a:t> шт.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842B3CCB-28A3-4A47-9C39-BE731198FB69}"/>
              </a:ext>
            </a:extLst>
          </p:cNvPr>
          <p:cNvSpPr/>
          <p:nvPr/>
        </p:nvSpPr>
        <p:spPr>
          <a:xfrm>
            <a:off x="7387427" y="3617990"/>
            <a:ext cx="16911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b="1" dirty="0">
                <a:cs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125</a:t>
            </a:r>
            <a:r>
              <a:rPr lang="ru-RU" sz="1600" b="1" dirty="0">
                <a:cs typeface="Times New Roman" panose="02020603050405020304" pitchFamily="18" charset="0"/>
              </a:rPr>
              <a:t> шт. + 1516 ФГОС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F11B21D4-B00E-40FF-8A17-199BE216605F}"/>
              </a:ext>
            </a:extLst>
          </p:cNvPr>
          <p:cNvGrpSpPr/>
          <p:nvPr/>
        </p:nvGrpSpPr>
        <p:grpSpPr>
          <a:xfrm>
            <a:off x="2783632" y="2679254"/>
            <a:ext cx="752424" cy="761241"/>
            <a:chOff x="2215049" y="4628444"/>
            <a:chExt cx="752424" cy="761241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4A9A4989-DB8F-4575-B162-D2F75AB02F34}"/>
                </a:ext>
              </a:extLst>
            </p:cNvPr>
            <p:cNvSpPr/>
            <p:nvPr/>
          </p:nvSpPr>
          <p:spPr>
            <a:xfrm>
              <a:off x="2238386" y="4631080"/>
              <a:ext cx="729087" cy="7290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049" y="4628444"/>
              <a:ext cx="752424" cy="761241"/>
            </a:xfrm>
            <a:prstGeom prst="rect">
              <a:avLst/>
            </a:prstGeom>
          </p:spPr>
        </p:pic>
      </p:grp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C15EFAE6-7056-4A48-8A7D-B31695D22AE4}"/>
              </a:ext>
            </a:extLst>
          </p:cNvPr>
          <p:cNvSpPr/>
          <p:nvPr/>
        </p:nvSpPr>
        <p:spPr>
          <a:xfrm>
            <a:off x="7387427" y="4837342"/>
            <a:ext cx="14929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ru-RU" b="1" dirty="0">
                <a:cs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132</a:t>
            </a:r>
            <a:r>
              <a:rPr lang="ru-RU" sz="1600" b="1" dirty="0">
                <a:cs typeface="Times New Roman" panose="02020603050405020304" pitchFamily="18" charset="0"/>
              </a:rPr>
              <a:t> шт.*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xmlns="" id="{77DE69CC-A50C-429B-99DF-649B1E9FF1AA}"/>
              </a:ext>
            </a:extLst>
          </p:cNvPr>
          <p:cNvSpPr txBox="1">
            <a:spLocks/>
          </p:cNvSpPr>
          <p:nvPr/>
        </p:nvSpPr>
        <p:spPr>
          <a:xfrm>
            <a:off x="3911940" y="4827300"/>
            <a:ext cx="3133038" cy="9059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33400"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cs typeface="Times New Roman" panose="02020603050405020304" pitchFamily="18" charset="0"/>
              </a:rPr>
              <a:t>Акты других федеральных органов исполнительной власти</a:t>
            </a:r>
            <a:endParaRPr lang="ru-RU" sz="1050" dirty="0">
              <a:cs typeface="Times New Roman" panose="02020603050405020304" pitchFamily="18" charset="0"/>
            </a:endParaRPr>
          </a:p>
        </p:txBody>
      </p:sp>
      <p:sp>
        <p:nvSpPr>
          <p:cNvPr id="24" name="Правая фигурная скобка 23">
            <a:extLst>
              <a:ext uri="{FF2B5EF4-FFF2-40B4-BE49-F238E27FC236}">
                <a16:creationId xmlns:a16="http://schemas.microsoft.com/office/drawing/2014/main" xmlns="" id="{E70563AC-9934-4F82-A847-5569261BCFBA}"/>
              </a:ext>
            </a:extLst>
          </p:cNvPr>
          <p:cNvSpPr/>
          <p:nvPr/>
        </p:nvSpPr>
        <p:spPr>
          <a:xfrm rot="10800000">
            <a:off x="2244183" y="1322343"/>
            <a:ext cx="488510" cy="4156034"/>
          </a:xfrm>
          <a:prstGeom prst="rightBrace">
            <a:avLst>
              <a:gd name="adj1" fmla="val 73327"/>
              <a:gd name="adj2" fmla="val 50000"/>
            </a:avLst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C94FD518-CE53-4F76-805B-F9B69FC75359}"/>
              </a:ext>
            </a:extLst>
          </p:cNvPr>
          <p:cNvGrpSpPr/>
          <p:nvPr/>
        </p:nvGrpSpPr>
        <p:grpSpPr>
          <a:xfrm>
            <a:off x="2791760" y="4674277"/>
            <a:ext cx="729087" cy="729087"/>
            <a:chOff x="1857944" y="4849903"/>
            <a:chExt cx="729087" cy="729087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xmlns="" id="{F7B9C724-C970-4FC1-96F4-3441F3668477}"/>
                </a:ext>
              </a:extLst>
            </p:cNvPr>
            <p:cNvSpPr/>
            <p:nvPr/>
          </p:nvSpPr>
          <p:spPr>
            <a:xfrm>
              <a:off x="1857944" y="4849903"/>
              <a:ext cx="729087" cy="7290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xmlns="" id="{AEE66FFE-2C2C-495B-99BA-C51658477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928802" y="5056544"/>
              <a:ext cx="623573" cy="315803"/>
            </a:xfrm>
            <a:prstGeom prst="rect">
              <a:avLst/>
            </a:prstGeom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528B9255-079D-432E-BC40-491311E17B4C}"/>
              </a:ext>
            </a:extLst>
          </p:cNvPr>
          <p:cNvSpPr txBox="1"/>
          <p:nvPr/>
        </p:nvSpPr>
        <p:spPr>
          <a:xfrm>
            <a:off x="191344" y="5571817"/>
            <a:ext cx="108244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*Количество нормативных правовых актов приведено без учета количества типовых основных программ профессионального обучения, типовых дополнительных профессиональных программ, примерных основных программ профессионального обучения, примерных дополнительных профессиональных программ в области обороны и безопасности государства, обеспечения законности и правопорядка, федеральных государственных требований к минимуму содержания, структуре и условиям реализации дополнительной предпрофессиональной программы по областям.</a:t>
            </a:r>
          </a:p>
        </p:txBody>
      </p:sp>
      <p:sp>
        <p:nvSpPr>
          <p:cNvPr id="40" name="Восьмиугольник 39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5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50" name="Заголовок 1"/>
          <p:cNvSpPr>
            <a:spLocks noGrp="1"/>
          </p:cNvSpPr>
          <p:nvPr>
            <p:ph type="title"/>
          </p:nvPr>
        </p:nvSpPr>
        <p:spPr>
          <a:xfrm>
            <a:off x="275084" y="141218"/>
            <a:ext cx="10919219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ПРАВОВОЕ РЕГУЛИРОВАНИЕ ОТНОШЕНИЙ В СФЕРЕ ОБРАЗОВАНИЯ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304522" y="1052736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82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220542" y="1589665"/>
            <a:ext cx="7548594" cy="4695382"/>
            <a:chOff x="4220542" y="1749089"/>
            <a:chExt cx="6842071" cy="2965046"/>
          </a:xfrm>
        </p:grpSpPr>
        <p:sp>
          <p:nvSpPr>
            <p:cNvPr id="113" name="Прямоугольник 112">
              <a:extLst>
                <a:ext uri="{FF2B5EF4-FFF2-40B4-BE49-F238E27FC236}">
                  <a16:creationId xmlns:a16="http://schemas.microsoft.com/office/drawing/2014/main" xmlns="" id="{77D94C49-227F-48EC-9E91-72EEAEC7FBEB}"/>
                </a:ext>
              </a:extLst>
            </p:cNvPr>
            <p:cNvSpPr/>
            <p:nvPr/>
          </p:nvSpPr>
          <p:spPr>
            <a:xfrm>
              <a:off x="8237295" y="1749089"/>
              <a:ext cx="2825318" cy="2957439"/>
            </a:xfrm>
            <a:prstGeom prst="rect">
              <a:avLst/>
            </a:prstGeom>
            <a:gradFill flip="none" rotWithShape="1">
              <a:gsLst>
                <a:gs pos="30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14" name="Прямоугольник 113">
              <a:extLst>
                <a:ext uri="{FF2B5EF4-FFF2-40B4-BE49-F238E27FC236}">
                  <a16:creationId xmlns:a16="http://schemas.microsoft.com/office/drawing/2014/main" xmlns="" id="{704A6CF0-4DB7-4333-ADEF-F1C94D4C9225}"/>
                </a:ext>
              </a:extLst>
            </p:cNvPr>
            <p:cNvSpPr/>
            <p:nvPr/>
          </p:nvSpPr>
          <p:spPr>
            <a:xfrm>
              <a:off x="4536704" y="1756696"/>
              <a:ext cx="3163393" cy="2957439"/>
            </a:xfrm>
            <a:prstGeom prst="rect">
              <a:avLst/>
            </a:prstGeom>
            <a:gradFill flip="none" rotWithShape="1">
              <a:gsLst>
                <a:gs pos="30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115" name="Прямоугольник 114">
              <a:extLst>
                <a:ext uri="{FF2B5EF4-FFF2-40B4-BE49-F238E27FC236}">
                  <a16:creationId xmlns:a16="http://schemas.microsoft.com/office/drawing/2014/main" xmlns="" id="{92F394E3-F2D5-4FFB-8072-3BC2425A2DBA}"/>
                </a:ext>
              </a:extLst>
            </p:cNvPr>
            <p:cNvSpPr/>
            <p:nvPr/>
          </p:nvSpPr>
          <p:spPr>
            <a:xfrm>
              <a:off x="4537822" y="1923178"/>
              <a:ext cx="3156352" cy="669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500"/>
                </a:lnSpc>
                <a:buClr>
                  <a:schemeClr val="accent6">
                    <a:lumMod val="75000"/>
                  </a:schemeClr>
                </a:buClr>
              </a:pPr>
              <a:r>
                <a:rPr lang="ru-RU" sz="1600" dirty="0">
                  <a:cs typeface="Times New Roman" panose="02020603050405020304" pitchFamily="18" charset="0"/>
                </a:rPr>
                <a:t>Установление обязательных требований, которые не требуют содержательного пересмотра </a:t>
              </a:r>
            </a:p>
          </p:txBody>
        </p:sp>
        <p:sp>
          <p:nvSpPr>
            <p:cNvPr id="116" name="Прямоугольник 115">
              <a:extLst>
                <a:ext uri="{FF2B5EF4-FFF2-40B4-BE49-F238E27FC236}">
                  <a16:creationId xmlns:a16="http://schemas.microsoft.com/office/drawing/2014/main" xmlns="" id="{C9AE610E-9C70-4FD6-A3C1-387CC0CE4A25}"/>
                </a:ext>
              </a:extLst>
            </p:cNvPr>
            <p:cNvSpPr/>
            <p:nvPr/>
          </p:nvSpPr>
          <p:spPr>
            <a:xfrm>
              <a:off x="4390387" y="2716885"/>
              <a:ext cx="3259570" cy="1054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500"/>
                </a:lnSpc>
                <a:buClr>
                  <a:schemeClr val="accent6">
                    <a:lumMod val="75000"/>
                  </a:schemeClr>
                </a:buClr>
              </a:pPr>
              <a:r>
                <a:rPr lang="ru-RU" sz="1600" dirty="0">
                  <a:cs typeface="Times New Roman" panose="02020603050405020304" pitchFamily="18" charset="0"/>
                </a:rPr>
                <a:t>Установление обязательных требований, которые требуют содержательного пересмотра (изменение уровня регулирования)</a:t>
              </a:r>
              <a:endParaRPr lang="ru-RU" sz="1600" dirty="0">
                <a:solidFill>
                  <a:srgbClr val="C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7" name="Прямоугольник 116">
              <a:extLst>
                <a:ext uri="{FF2B5EF4-FFF2-40B4-BE49-F238E27FC236}">
                  <a16:creationId xmlns:a16="http://schemas.microsoft.com/office/drawing/2014/main" xmlns="" id="{C3285627-0790-4397-8F3C-38689E0500F8}"/>
                </a:ext>
              </a:extLst>
            </p:cNvPr>
            <p:cNvSpPr/>
            <p:nvPr/>
          </p:nvSpPr>
          <p:spPr>
            <a:xfrm>
              <a:off x="8157091" y="2004833"/>
              <a:ext cx="2855244" cy="483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500"/>
                </a:lnSpc>
                <a:buClr>
                  <a:schemeClr val="accent6">
                    <a:lumMod val="75000"/>
                  </a:schemeClr>
                </a:buClr>
              </a:pPr>
              <a:r>
                <a:rPr lang="ru-RU" sz="1600" dirty="0" err="1">
                  <a:cs typeface="Times New Roman" panose="02020603050405020304" pitchFamily="18" charset="0"/>
                </a:rPr>
                <a:t>Перепринятие</a:t>
              </a:r>
              <a:r>
                <a:rPr lang="ru-RU" sz="1600" dirty="0">
                  <a:cs typeface="Times New Roman" panose="02020603050405020304" pitchFamily="18" charset="0"/>
                </a:rPr>
                <a:t> нормативных правовых актов</a:t>
              </a:r>
            </a:p>
          </p:txBody>
        </p:sp>
        <p:sp>
          <p:nvSpPr>
            <p:cNvPr id="118" name="Прямоугольник 117">
              <a:extLst>
                <a:ext uri="{FF2B5EF4-FFF2-40B4-BE49-F238E27FC236}">
                  <a16:creationId xmlns:a16="http://schemas.microsoft.com/office/drawing/2014/main" xmlns="" id="{646024B5-57F5-42DB-9E40-77143BE11936}"/>
                </a:ext>
              </a:extLst>
            </p:cNvPr>
            <p:cNvSpPr/>
            <p:nvPr/>
          </p:nvSpPr>
          <p:spPr>
            <a:xfrm>
              <a:off x="8160733" y="2723896"/>
              <a:ext cx="2828851" cy="1054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500"/>
                </a:lnSpc>
                <a:buClr>
                  <a:schemeClr val="accent6">
                    <a:lumMod val="75000"/>
                  </a:schemeClr>
                </a:buClr>
              </a:pPr>
              <a:r>
                <a:rPr lang="ru-RU" sz="1600" dirty="0">
                  <a:cs typeface="Times New Roman" panose="02020603050405020304" pitchFamily="18" charset="0"/>
                </a:rPr>
                <a:t>Подготовка поправок в федеральные законы (концептуальные)</a:t>
              </a:r>
            </a:p>
            <a:p>
              <a:pPr algn="ctr">
                <a:lnSpc>
                  <a:spcPts val="1500"/>
                </a:lnSpc>
                <a:buClr>
                  <a:schemeClr val="accent6">
                    <a:lumMod val="75000"/>
                  </a:schemeClr>
                </a:buClr>
              </a:pPr>
              <a:endParaRPr lang="ru-RU" sz="1600" dirty="0">
                <a:cs typeface="Times New Roman" panose="02020603050405020304" pitchFamily="18" charset="0"/>
              </a:endParaRPr>
            </a:p>
            <a:p>
              <a:pPr algn="ctr">
                <a:lnSpc>
                  <a:spcPts val="1500"/>
                </a:lnSpc>
                <a:spcBef>
                  <a:spcPts val="0"/>
                </a:spcBef>
              </a:pPr>
              <a:endParaRPr lang="ru-RU" sz="1600" dirty="0">
                <a:solidFill>
                  <a:srgbClr val="C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19" name="Стрелка вправо с вырезом 54">
              <a:extLst>
                <a:ext uri="{FF2B5EF4-FFF2-40B4-BE49-F238E27FC236}">
                  <a16:creationId xmlns:a16="http://schemas.microsoft.com/office/drawing/2014/main" xmlns="" id="{3EDEC8A7-D334-460D-BA84-473910BBD16E}"/>
                </a:ext>
              </a:extLst>
            </p:cNvPr>
            <p:cNvSpPr/>
            <p:nvPr/>
          </p:nvSpPr>
          <p:spPr>
            <a:xfrm>
              <a:off x="7850565" y="2082908"/>
              <a:ext cx="266526" cy="378476"/>
            </a:xfrm>
            <a:prstGeom prst="notchedRightArrow">
              <a:avLst>
                <a:gd name="adj1" fmla="val 50000"/>
                <a:gd name="adj2" fmla="val 1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20" name="Стрелка вправо с вырезом 54">
              <a:extLst>
                <a:ext uri="{FF2B5EF4-FFF2-40B4-BE49-F238E27FC236}">
                  <a16:creationId xmlns:a16="http://schemas.microsoft.com/office/drawing/2014/main" xmlns="" id="{EB31B7B2-7F5B-41E1-82B8-EA748C073546}"/>
                </a:ext>
              </a:extLst>
            </p:cNvPr>
            <p:cNvSpPr/>
            <p:nvPr/>
          </p:nvSpPr>
          <p:spPr>
            <a:xfrm>
              <a:off x="7850565" y="2859354"/>
              <a:ext cx="266526" cy="378476"/>
            </a:xfrm>
            <a:prstGeom prst="notchedRightArrow">
              <a:avLst>
                <a:gd name="adj1" fmla="val 50000"/>
                <a:gd name="adj2" fmla="val 1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21" name="Прямоугольник 120">
              <a:extLst>
                <a:ext uri="{FF2B5EF4-FFF2-40B4-BE49-F238E27FC236}">
                  <a16:creationId xmlns:a16="http://schemas.microsoft.com/office/drawing/2014/main" xmlns="" id="{A2F00C6D-D43D-40B0-9052-9D21834540AA}"/>
                </a:ext>
              </a:extLst>
            </p:cNvPr>
            <p:cNvSpPr/>
            <p:nvPr/>
          </p:nvSpPr>
          <p:spPr>
            <a:xfrm>
              <a:off x="8225646" y="3489999"/>
              <a:ext cx="2828851" cy="1054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500"/>
                </a:lnSpc>
                <a:buClr>
                  <a:schemeClr val="accent6">
                    <a:lumMod val="75000"/>
                  </a:schemeClr>
                </a:buClr>
              </a:pPr>
              <a:r>
                <a:rPr lang="ru-RU" sz="1600" dirty="0">
                  <a:cs typeface="Times New Roman" panose="02020603050405020304" pitchFamily="18" charset="0"/>
                </a:rPr>
                <a:t>Подготовка поправок в федеральные законы (технические)</a:t>
              </a:r>
            </a:p>
            <a:p>
              <a:pPr algn="ctr">
                <a:lnSpc>
                  <a:spcPts val="1500"/>
                </a:lnSpc>
                <a:buClr>
                  <a:schemeClr val="accent6">
                    <a:lumMod val="75000"/>
                  </a:schemeClr>
                </a:buClr>
              </a:pPr>
              <a:endParaRPr lang="ru-RU" sz="1600" dirty="0">
                <a:cs typeface="Times New Roman" panose="02020603050405020304" pitchFamily="18" charset="0"/>
              </a:endParaRPr>
            </a:p>
            <a:p>
              <a:pPr algn="ctr">
                <a:lnSpc>
                  <a:spcPts val="1500"/>
                </a:lnSpc>
                <a:spcBef>
                  <a:spcPts val="0"/>
                </a:spcBef>
              </a:pPr>
              <a:endParaRPr lang="ru-RU" sz="1600" dirty="0">
                <a:solidFill>
                  <a:srgbClr val="C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22" name="Стрелка вправо с вырезом 54">
              <a:extLst>
                <a:ext uri="{FF2B5EF4-FFF2-40B4-BE49-F238E27FC236}">
                  <a16:creationId xmlns:a16="http://schemas.microsoft.com/office/drawing/2014/main" xmlns="" id="{021BD563-1162-47D5-BE52-44396A353FC8}"/>
                </a:ext>
              </a:extLst>
            </p:cNvPr>
            <p:cNvSpPr/>
            <p:nvPr/>
          </p:nvSpPr>
          <p:spPr>
            <a:xfrm>
              <a:off x="7831705" y="3624839"/>
              <a:ext cx="266526" cy="378476"/>
            </a:xfrm>
            <a:prstGeom prst="notchedRightArrow">
              <a:avLst>
                <a:gd name="adj1" fmla="val 50000"/>
                <a:gd name="adj2" fmla="val 1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23" name="Прямоугольник 122">
              <a:extLst>
                <a:ext uri="{FF2B5EF4-FFF2-40B4-BE49-F238E27FC236}">
                  <a16:creationId xmlns:a16="http://schemas.microsoft.com/office/drawing/2014/main" xmlns="" id="{594716A0-F018-492E-9518-E943A87A0C26}"/>
                </a:ext>
              </a:extLst>
            </p:cNvPr>
            <p:cNvSpPr/>
            <p:nvPr/>
          </p:nvSpPr>
          <p:spPr>
            <a:xfrm>
              <a:off x="4461424" y="3706023"/>
              <a:ext cx="3259570" cy="28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500"/>
                </a:lnSpc>
                <a:buClr>
                  <a:schemeClr val="accent6">
                    <a:lumMod val="75000"/>
                  </a:schemeClr>
                </a:buClr>
              </a:pPr>
              <a:r>
                <a:rPr lang="ru-RU" sz="1600" dirty="0">
                  <a:cs typeface="Times New Roman" panose="02020603050405020304" pitchFamily="18" charset="0"/>
                </a:rPr>
                <a:t>Отказ от обязательных требований</a:t>
              </a:r>
              <a:endParaRPr lang="ru-RU" sz="1600" dirty="0">
                <a:solidFill>
                  <a:srgbClr val="C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24" name="Стрелка вправо с вырезом 54">
              <a:extLst>
                <a:ext uri="{FF2B5EF4-FFF2-40B4-BE49-F238E27FC236}">
                  <a16:creationId xmlns:a16="http://schemas.microsoft.com/office/drawing/2014/main" xmlns="" id="{F3127ED9-1830-4430-8B8A-39D268A1F3CB}"/>
                </a:ext>
              </a:extLst>
            </p:cNvPr>
            <p:cNvSpPr/>
            <p:nvPr/>
          </p:nvSpPr>
          <p:spPr>
            <a:xfrm>
              <a:off x="4224637" y="2105561"/>
              <a:ext cx="266526" cy="378476"/>
            </a:xfrm>
            <a:prstGeom prst="notchedRightArrow">
              <a:avLst>
                <a:gd name="adj1" fmla="val 50000"/>
                <a:gd name="adj2" fmla="val 1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25" name="Стрелка вправо с вырезом 54">
              <a:extLst>
                <a:ext uri="{FF2B5EF4-FFF2-40B4-BE49-F238E27FC236}">
                  <a16:creationId xmlns:a16="http://schemas.microsoft.com/office/drawing/2014/main" xmlns="" id="{3E656DD2-6765-4980-87DC-F0A29E970C6C}"/>
                </a:ext>
              </a:extLst>
            </p:cNvPr>
            <p:cNvSpPr/>
            <p:nvPr/>
          </p:nvSpPr>
          <p:spPr>
            <a:xfrm>
              <a:off x="4220542" y="2891996"/>
              <a:ext cx="266526" cy="378476"/>
            </a:xfrm>
            <a:prstGeom prst="notchedRightArrow">
              <a:avLst>
                <a:gd name="adj1" fmla="val 50000"/>
                <a:gd name="adj2" fmla="val 1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26" name="Стрелка вправо с вырезом 54">
              <a:extLst>
                <a:ext uri="{FF2B5EF4-FFF2-40B4-BE49-F238E27FC236}">
                  <a16:creationId xmlns:a16="http://schemas.microsoft.com/office/drawing/2014/main" xmlns="" id="{FB0E6ED2-8A66-4955-BD7A-C9FAF1481F80}"/>
                </a:ext>
              </a:extLst>
            </p:cNvPr>
            <p:cNvSpPr/>
            <p:nvPr/>
          </p:nvSpPr>
          <p:spPr>
            <a:xfrm>
              <a:off x="4223519" y="3652498"/>
              <a:ext cx="266526" cy="378476"/>
            </a:xfrm>
            <a:prstGeom prst="notchedRightArrow">
              <a:avLst>
                <a:gd name="adj1" fmla="val 50000"/>
                <a:gd name="adj2" fmla="val 1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66" name="Восьмиугольник 65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6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67" name="Группа 66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68" name="Рисунок 6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70" name="Заголовок 1"/>
          <p:cNvSpPr>
            <a:spLocks noGrp="1"/>
          </p:cNvSpPr>
          <p:nvPr>
            <p:ph type="title"/>
          </p:nvPr>
        </p:nvSpPr>
        <p:spPr>
          <a:xfrm>
            <a:off x="275084" y="141218"/>
            <a:ext cx="10919219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«РЕГУЛЯТОРНАЯ ГИЛЬОТИНА» В СФЕРЕ ВЫСШЕГО ОБРАЗОВАНИЯ</a:t>
            </a: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304522" y="1052736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xmlns="" id="{FDD3C36F-286A-4D64-B58C-C50BF97EE03C}"/>
              </a:ext>
            </a:extLst>
          </p:cNvPr>
          <p:cNvCxnSpPr>
            <a:cxnSpLocks/>
          </p:cNvCxnSpPr>
          <p:nvPr/>
        </p:nvCxnSpPr>
        <p:spPr>
          <a:xfrm>
            <a:off x="940175" y="5906745"/>
            <a:ext cx="9965475" cy="378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02FCAD06-715F-43D5-B221-DAD62468126F}"/>
              </a:ext>
            </a:extLst>
          </p:cNvPr>
          <p:cNvSpPr/>
          <p:nvPr/>
        </p:nvSpPr>
        <p:spPr>
          <a:xfrm>
            <a:off x="551384" y="5589240"/>
            <a:ext cx="11272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01.01.2020</a:t>
            </a:r>
            <a:endParaRPr lang="ru-RU" sz="16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88178ECF-8518-426D-8A3D-B1D151E022E2}"/>
              </a:ext>
            </a:extLst>
          </p:cNvPr>
          <p:cNvSpPr/>
          <p:nvPr/>
        </p:nvSpPr>
        <p:spPr>
          <a:xfrm>
            <a:off x="9790274" y="5902748"/>
            <a:ext cx="11272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ea typeface="Verdana" panose="020B0604030504040204" pitchFamily="34" charset="0"/>
              </a:rPr>
              <a:t>01.01.2021</a:t>
            </a: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CD29AF69-36CB-499C-9C05-F88B36CC436D}"/>
              </a:ext>
            </a:extLst>
          </p:cNvPr>
          <p:cNvSpPr/>
          <p:nvPr/>
        </p:nvSpPr>
        <p:spPr>
          <a:xfrm>
            <a:off x="1294251" y="5895325"/>
            <a:ext cx="737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январь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xmlns="" id="{D7D95AEB-1822-483A-ACFD-4E880E05EFBF}"/>
              </a:ext>
            </a:extLst>
          </p:cNvPr>
          <p:cNvSpPr/>
          <p:nvPr/>
        </p:nvSpPr>
        <p:spPr>
          <a:xfrm>
            <a:off x="1887926" y="5620050"/>
            <a:ext cx="8643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февраль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xmlns="" id="{AD73CA00-2E48-4749-896E-3C59A1383C8D}"/>
              </a:ext>
            </a:extLst>
          </p:cNvPr>
          <p:cNvSpPr/>
          <p:nvPr/>
        </p:nvSpPr>
        <p:spPr>
          <a:xfrm>
            <a:off x="2751412" y="5888962"/>
            <a:ext cx="6463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март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5AF06882-4B69-4DDC-B136-48EE51FCB526}"/>
              </a:ext>
            </a:extLst>
          </p:cNvPr>
          <p:cNvSpPr/>
          <p:nvPr/>
        </p:nvSpPr>
        <p:spPr>
          <a:xfrm>
            <a:off x="3350358" y="5611158"/>
            <a:ext cx="7380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апрель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xmlns="" id="{E782B10B-32E1-4406-865C-C0F01ABB73E9}"/>
              </a:ext>
            </a:extLst>
          </p:cNvPr>
          <p:cNvSpPr/>
          <p:nvPr/>
        </p:nvSpPr>
        <p:spPr>
          <a:xfrm>
            <a:off x="4195510" y="5902748"/>
            <a:ext cx="5020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май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64FDD2B4-2F4B-4021-B62D-A680E2CBAF49}"/>
              </a:ext>
            </a:extLst>
          </p:cNvPr>
          <p:cNvSpPr/>
          <p:nvPr/>
        </p:nvSpPr>
        <p:spPr>
          <a:xfrm>
            <a:off x="4734650" y="5617230"/>
            <a:ext cx="5998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июнь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0AAB23F5-FFD9-45A7-94B8-27C8E01DB0F9}"/>
              </a:ext>
            </a:extLst>
          </p:cNvPr>
          <p:cNvSpPr/>
          <p:nvPr/>
        </p:nvSpPr>
        <p:spPr>
          <a:xfrm>
            <a:off x="5385544" y="5910525"/>
            <a:ext cx="5949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июль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xmlns="" id="{0CB9FC55-EE4F-4151-8BDA-94BD9233A0C8}"/>
              </a:ext>
            </a:extLst>
          </p:cNvPr>
          <p:cNvSpPr/>
          <p:nvPr/>
        </p:nvSpPr>
        <p:spPr>
          <a:xfrm>
            <a:off x="6011317" y="5620050"/>
            <a:ext cx="745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август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862F84B3-8812-4909-8F0F-093DA568D815}"/>
              </a:ext>
            </a:extLst>
          </p:cNvPr>
          <p:cNvSpPr/>
          <p:nvPr/>
        </p:nvSpPr>
        <p:spPr>
          <a:xfrm>
            <a:off x="6709843" y="5907945"/>
            <a:ext cx="9573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сентябрь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xmlns="" id="{84CC4E07-1028-40E5-AFCA-2F43F43EA58D}"/>
              </a:ext>
            </a:extLst>
          </p:cNvPr>
          <p:cNvSpPr/>
          <p:nvPr/>
        </p:nvSpPr>
        <p:spPr>
          <a:xfrm>
            <a:off x="7685943" y="5627650"/>
            <a:ext cx="880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октябрь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xmlns="" id="{B009F652-C186-41FB-A40D-0E8776A8E1C8}"/>
              </a:ext>
            </a:extLst>
          </p:cNvPr>
          <p:cNvSpPr/>
          <p:nvPr/>
        </p:nvSpPr>
        <p:spPr>
          <a:xfrm>
            <a:off x="8533556" y="5903513"/>
            <a:ext cx="745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ноябрь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xmlns="" id="{C4E7E772-14BA-463C-BD9E-7EDDA6FBC470}"/>
              </a:ext>
            </a:extLst>
          </p:cNvPr>
          <p:cNvSpPr/>
          <p:nvPr/>
        </p:nvSpPr>
        <p:spPr>
          <a:xfrm>
            <a:off x="9245219" y="5632426"/>
            <a:ext cx="8277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ea typeface="Verdana" panose="020B0604030504040204" pitchFamily="34" charset="0"/>
              </a:rPr>
              <a:t>декабрь</a:t>
            </a:r>
            <a:endParaRPr lang="ru-RU" sz="1400" i="1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7" name="Стрелка вправо с вырезом 54">
            <a:extLst>
              <a:ext uri="{FF2B5EF4-FFF2-40B4-BE49-F238E27FC236}">
                <a16:creationId xmlns:a16="http://schemas.microsoft.com/office/drawing/2014/main" xmlns="" id="{1A2C87E6-E8BD-4D46-B2F6-4B17900133E7}"/>
              </a:ext>
            </a:extLst>
          </p:cNvPr>
          <p:cNvSpPr/>
          <p:nvPr/>
        </p:nvSpPr>
        <p:spPr>
          <a:xfrm>
            <a:off x="10841233" y="5755274"/>
            <a:ext cx="170212" cy="280101"/>
          </a:xfrm>
          <a:prstGeom prst="notchedRightArrow">
            <a:avLst>
              <a:gd name="adj1" fmla="val 50000"/>
              <a:gd name="adj2" fmla="val 100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9" name="Рисунок 9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638915"/>
            <a:ext cx="1835882" cy="2086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xmlns="" id="{691B1C29-CF0C-4298-8E8E-CDC4EF4D7533}"/>
              </a:ext>
            </a:extLst>
          </p:cNvPr>
          <p:cNvSpPr/>
          <p:nvPr/>
        </p:nvSpPr>
        <p:spPr>
          <a:xfrm>
            <a:off x="1007249" y="3008773"/>
            <a:ext cx="36409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Определение обязательных требований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69351" y="1597360"/>
            <a:ext cx="3490050" cy="10344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271229" y="1358626"/>
            <a:ext cx="598712" cy="5987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9514F874-65B0-4B28-B50F-9549D534D0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513" y="1412175"/>
            <a:ext cx="472364" cy="410794"/>
          </a:xfrm>
          <a:prstGeom prst="rect">
            <a:avLst/>
          </a:prstGeom>
        </p:spPr>
      </p:pic>
      <p:sp>
        <p:nvSpPr>
          <p:cNvPr id="127" name="Прямоугольник 126"/>
          <p:cNvSpPr/>
          <p:nvPr/>
        </p:nvSpPr>
        <p:spPr>
          <a:xfrm>
            <a:off x="8654622" y="1604346"/>
            <a:ext cx="3114514" cy="10344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Овал 127"/>
          <p:cNvSpPr/>
          <p:nvPr/>
        </p:nvSpPr>
        <p:spPr>
          <a:xfrm>
            <a:off x="8356500" y="1365612"/>
            <a:ext cx="598712" cy="5987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FBC27D9E-3BBD-4CCF-80A9-A7CC2DD5D8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165" y="1417641"/>
            <a:ext cx="472364" cy="41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68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199C44AD-FD00-4B0B-8701-1DC79E498B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83"/>
          <a:stretch/>
        </p:blipFill>
        <p:spPr>
          <a:xfrm rot="5400000">
            <a:off x="4386354" y="-1881917"/>
            <a:ext cx="3031983" cy="9837829"/>
          </a:xfrm>
          <a:prstGeom prst="rect">
            <a:avLst/>
          </a:prstGeom>
        </p:spPr>
      </p:pic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7E6BFFFC-5DCC-4A3D-9A88-C88AE4B4D138}"/>
              </a:ext>
            </a:extLst>
          </p:cNvPr>
          <p:cNvSpPr/>
          <p:nvPr/>
        </p:nvSpPr>
        <p:spPr>
          <a:xfrm>
            <a:off x="1117217" y="1497491"/>
            <a:ext cx="2842144" cy="303051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85344" tIns="48768" rIns="85344" bIns="48768" numCol="1" spcCol="1270" anchor="ctr" anchorCtr="0">
            <a:noAutofit/>
          </a:bodyPr>
          <a:lstStyle/>
          <a:p>
            <a:pPr marL="180975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cs typeface="Times New Roman" panose="02020603050405020304" pitchFamily="18" charset="0"/>
              </a:rPr>
              <a:t>УРОВЕНЬ ФЕДЕРАЛЬНЫХ ЗАКОНОВ 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79838672-7A7D-4F46-878B-C215A06D6C77}"/>
              </a:ext>
            </a:extLst>
          </p:cNvPr>
          <p:cNvSpPr/>
          <p:nvPr/>
        </p:nvSpPr>
        <p:spPr>
          <a:xfrm>
            <a:off x="4311243" y="1509600"/>
            <a:ext cx="3078639" cy="302522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85344" tIns="48768" rIns="85344" bIns="48768" numCol="1" spcCol="1270" anchor="ctr" anchorCtr="0">
            <a:noAutofit/>
          </a:bodyPr>
          <a:lstStyle/>
          <a:p>
            <a:pPr marL="180975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cs typeface="Times New Roman" panose="02020603050405020304" pitchFamily="18" charset="0"/>
              </a:rPr>
              <a:t>УРОВЕНЬ ПОДЗАКОННЫХ НОРМАТИВНЫХ ПРАВОВЫХ АКТОВ </a:t>
            </a:r>
          </a:p>
          <a:p>
            <a:pPr marL="180975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i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cs typeface="Times New Roman" panose="02020603050405020304" pitchFamily="18" charset="0"/>
              </a:rPr>
              <a:t>постановления Правительства РФ, приказы </a:t>
            </a:r>
            <a:r>
              <a:rPr lang="ru-RU" b="1" i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  <a:cs typeface="Times New Roman" panose="02020603050405020304" pitchFamily="18" charset="0"/>
              </a:rPr>
              <a:t>Минобрнауки</a:t>
            </a:r>
            <a:r>
              <a:rPr lang="ru-RU" b="1" i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cs typeface="Times New Roman" panose="02020603050405020304" pitchFamily="18" charset="0"/>
              </a:rPr>
              <a:t> России и других ведомств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052C9716-F405-4E6A-90AA-24B00778859C}"/>
              </a:ext>
            </a:extLst>
          </p:cNvPr>
          <p:cNvSpPr/>
          <p:nvPr/>
        </p:nvSpPr>
        <p:spPr>
          <a:xfrm>
            <a:off x="4298990" y="1497490"/>
            <a:ext cx="154249" cy="302522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xmlns="" id="{E661233E-2629-44FD-A907-1F6AE1462806}"/>
              </a:ext>
            </a:extLst>
          </p:cNvPr>
          <p:cNvSpPr/>
          <p:nvPr/>
        </p:nvSpPr>
        <p:spPr>
          <a:xfrm>
            <a:off x="1117215" y="1484784"/>
            <a:ext cx="154249" cy="305003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A495625F-08BE-42C3-91C9-09850C99DBAE}"/>
              </a:ext>
            </a:extLst>
          </p:cNvPr>
          <p:cNvSpPr/>
          <p:nvPr/>
        </p:nvSpPr>
        <p:spPr>
          <a:xfrm>
            <a:off x="7742621" y="1530697"/>
            <a:ext cx="3078641" cy="302229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85344" tIns="48768" rIns="85344" bIns="48768" numCol="1" spcCol="1270" anchor="ctr" anchorCtr="0">
            <a:noAutofit/>
          </a:bodyPr>
          <a:lstStyle/>
          <a:p>
            <a:pPr marL="180975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i="1" dirty="0">
              <a:effectLst>
                <a:glow rad="101600">
                  <a:schemeClr val="bg1">
                    <a:alpha val="60000"/>
                  </a:schemeClr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E65A6B58-A3BC-4643-B58D-923D52CE918D}"/>
              </a:ext>
            </a:extLst>
          </p:cNvPr>
          <p:cNvSpPr/>
          <p:nvPr/>
        </p:nvSpPr>
        <p:spPr>
          <a:xfrm>
            <a:off x="7715703" y="1530698"/>
            <a:ext cx="154249" cy="302522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6E0EFCC2-BCA4-40E0-8231-E2040F6A7E20}"/>
              </a:ext>
            </a:extLst>
          </p:cNvPr>
          <p:cNvSpPr/>
          <p:nvPr/>
        </p:nvSpPr>
        <p:spPr>
          <a:xfrm>
            <a:off x="7595321" y="1621466"/>
            <a:ext cx="3325214" cy="2894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85344" tIns="48768" rIns="85344" bIns="48768" numCol="1" spcCol="1270" anchor="ctr" anchorCtr="0">
            <a:noAutofit/>
          </a:bodyPr>
          <a:lstStyle/>
          <a:p>
            <a:pPr marL="180975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cs typeface="Times New Roman" panose="02020603050405020304" pitchFamily="18" charset="0"/>
              </a:rPr>
              <a:t>ОБЯЗАТЕЛЬНЫЕ ТРЕБОВАНИЯ, ОТ РЕГУЛИРОВАНИЯ КОТОРЫХ НА ФЕДЕРАЛЬНОМ УРОВНЕ СЛЕДУЕТ ОТКАЗАТЬСЯ С ПОСЛЕДУЮЩЕЙ ПЕРЕДАЧЕЙ ИХ РЕГУЛИРОВАНИЯ ОРГАНИЗАЦИЯМ</a:t>
            </a:r>
          </a:p>
        </p:txBody>
      </p:sp>
      <p:cxnSp>
        <p:nvCxnSpPr>
          <p:cNvPr id="3" name="Соединитель: уступ 2">
            <a:extLst>
              <a:ext uri="{FF2B5EF4-FFF2-40B4-BE49-F238E27FC236}">
                <a16:creationId xmlns:a16="http://schemas.microsoft.com/office/drawing/2014/main" xmlns="" id="{D8946690-9F52-433E-8833-2A55C8175006}"/>
              </a:ext>
            </a:extLst>
          </p:cNvPr>
          <p:cNvCxnSpPr>
            <a:cxnSpLocks/>
          </p:cNvCxnSpPr>
          <p:nvPr/>
        </p:nvCxnSpPr>
        <p:spPr>
          <a:xfrm rot="5400000" flipH="1">
            <a:off x="3955094" y="2865751"/>
            <a:ext cx="6816" cy="3312274"/>
          </a:xfrm>
          <a:prstGeom prst="bentConnector3">
            <a:avLst>
              <a:gd name="adj1" fmla="val -3743858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Соединитель: уступ 4">
            <a:extLst>
              <a:ext uri="{FF2B5EF4-FFF2-40B4-BE49-F238E27FC236}">
                <a16:creationId xmlns:a16="http://schemas.microsoft.com/office/drawing/2014/main" xmlns="" id="{CE04B318-F098-43CB-B933-956F91C9FD8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823748" y="2821174"/>
            <a:ext cx="19047" cy="3407366"/>
          </a:xfrm>
          <a:prstGeom prst="bentConnector3">
            <a:avLst>
              <a:gd name="adj1" fmla="val -1339662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Picture 2" descr="Картинки по запросу &quot;закон png вектор&quot;&quot;">
            <a:extLst>
              <a:ext uri="{FF2B5EF4-FFF2-40B4-BE49-F238E27FC236}">
                <a16:creationId xmlns:a16="http://schemas.microsoft.com/office/drawing/2014/main" xmlns="" id="{D6321E68-223C-4059-A968-2C19AEB02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696" y="5090730"/>
            <a:ext cx="1873382" cy="145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Восьмиугольник 15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7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275084" y="141218"/>
            <a:ext cx="10919219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РЕГУЛИРОВАНИЕ ОБЯЗАТЕЛЬНЫХ ТРЕБОВАНИЙ ЧЕРЕЗ ОПТИМИЗАЦИЮ ПОЛНОМОЧИЙ В СФЕРЕ ВЫСШЕГО ОБРАЗОВАНИЯ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04522" y="1052736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722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911424" y="1145132"/>
            <a:ext cx="9893793" cy="5551240"/>
            <a:chOff x="1602807" y="614772"/>
            <a:chExt cx="8555956" cy="5518761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7673031" y="3504757"/>
              <a:ext cx="1800902" cy="2620857"/>
            </a:xfrm>
            <a:prstGeom prst="rect">
              <a:avLst/>
            </a:prstGeom>
            <a:gradFill flip="none" rotWithShape="1">
              <a:gsLst>
                <a:gs pos="21000">
                  <a:schemeClr val="bg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632687" y="623183"/>
              <a:ext cx="1854354" cy="2620856"/>
            </a:xfrm>
            <a:prstGeom prst="rect">
              <a:avLst/>
            </a:prstGeom>
            <a:gradFill flip="none" rotWithShape="1">
              <a:gsLst>
                <a:gs pos="21000">
                  <a:schemeClr val="bg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579943" y="3493172"/>
              <a:ext cx="2084009" cy="2623495"/>
            </a:xfrm>
            <a:prstGeom prst="rect">
              <a:avLst/>
            </a:prstGeom>
            <a:gradFill flip="none" rotWithShape="1">
              <a:gsLst>
                <a:gs pos="21000">
                  <a:schemeClr val="bg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582385" y="649086"/>
              <a:ext cx="1944351" cy="2623496"/>
            </a:xfrm>
            <a:prstGeom prst="rect">
              <a:avLst/>
            </a:prstGeom>
            <a:gradFill flip="none" rotWithShape="1">
              <a:gsLst>
                <a:gs pos="21000">
                  <a:schemeClr val="bg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719993" y="1255042"/>
              <a:ext cx="1762965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400" b="1" dirty="0"/>
                <a:t>От Ассоциации частных образовательных организаций высшего образования и профессиональных образовательных организаций России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777881" y="4433514"/>
              <a:ext cx="154694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400" b="1" dirty="0"/>
                <a:t>От Ассоциации ведущих университетов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7854507" y="4487652"/>
              <a:ext cx="230425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400" b="1" dirty="0"/>
                <a:t>От Ассоциации «Глобальные университеты»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826072" y="1474717"/>
              <a:ext cx="157515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400" b="1" dirty="0"/>
                <a:t>От Общероссийской общественной организации «Российский союз ректоров»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602807" y="649086"/>
              <a:ext cx="107505" cy="2623497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602807" y="3493172"/>
              <a:ext cx="107505" cy="2623495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5670811" y="618047"/>
              <a:ext cx="128920" cy="2620855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663472" y="3504757"/>
              <a:ext cx="128920" cy="2628776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34F040BA-F54B-47C9-A706-DB4E1D3C6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2392" y="614772"/>
              <a:ext cx="1880639" cy="26224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xmlns="" id="{89ECEF65-9E2E-4B17-A949-5C2DBBC27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9087" y="651602"/>
              <a:ext cx="1879615" cy="262098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xmlns="" id="{C29B2F45-4B8D-4752-B94B-6510B514E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6795" y="3491645"/>
              <a:ext cx="1889609" cy="26349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xmlns="" id="{B2FE1AF0-AD2C-461C-935E-63C4C4B94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2392" y="3503036"/>
              <a:ext cx="1885205" cy="26287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1" name="Восьмиугольник 20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8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26" name="Заголовок 1"/>
          <p:cNvSpPr>
            <a:spLocks noGrp="1"/>
          </p:cNvSpPr>
          <p:nvPr>
            <p:ph type="title"/>
          </p:nvPr>
        </p:nvSpPr>
        <p:spPr>
          <a:xfrm>
            <a:off x="275084" y="141218"/>
            <a:ext cx="10919219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«РЕГУЛЯТОРНАЯ ГИЛЬОТИНА»: С НАМИ ИЛИ БЕЗ НАС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304522" y="980728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127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Овал 46"/>
          <p:cNvSpPr/>
          <p:nvPr/>
        </p:nvSpPr>
        <p:spPr>
          <a:xfrm>
            <a:off x="459138" y="3764223"/>
            <a:ext cx="545975" cy="5459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C94BC409-67BC-4DF0-A0A9-C93B499BF010}"/>
              </a:ext>
            </a:extLst>
          </p:cNvPr>
          <p:cNvGrpSpPr/>
          <p:nvPr/>
        </p:nvGrpSpPr>
        <p:grpSpPr>
          <a:xfrm>
            <a:off x="1914619" y="2767122"/>
            <a:ext cx="9821067" cy="720333"/>
            <a:chOff x="4901981" y="-3107379"/>
            <a:chExt cx="1542227" cy="7696003"/>
          </a:xfrm>
          <a:noFill/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xmlns="" id="{36C50F3D-C4C0-4D9D-934C-6C717B610C1E}"/>
                </a:ext>
              </a:extLst>
            </p:cNvPr>
            <p:cNvSpPr/>
            <p:nvPr/>
          </p:nvSpPr>
          <p:spPr>
            <a:xfrm>
              <a:off x="4901981" y="2622969"/>
              <a:ext cx="1542227" cy="1965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i="1"/>
            </a:p>
          </p:txBody>
        </p:sp>
        <p:sp>
          <p:nvSpPr>
            <p:cNvPr id="22" name="Объект 2">
              <a:extLst>
                <a:ext uri="{FF2B5EF4-FFF2-40B4-BE49-F238E27FC236}">
                  <a16:creationId xmlns:a16="http://schemas.microsoft.com/office/drawing/2014/main" xmlns="" id="{CD0CDA11-B83F-4285-A23E-DA4CDA4A9C4A}"/>
                </a:ext>
              </a:extLst>
            </p:cNvPr>
            <p:cNvSpPr txBox="1">
              <a:spLocks/>
            </p:cNvSpPr>
            <p:nvPr/>
          </p:nvSpPr>
          <p:spPr>
            <a:xfrm>
              <a:off x="4904104" y="-3107379"/>
              <a:ext cx="1492673" cy="413682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68580" tIns="34290" rIns="68580" bIns="3429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ru-RU" sz="1400" i="1" dirty="0">
                  <a:solidFill>
                    <a:schemeClr val="accent6">
                      <a:lumMod val="50000"/>
                    </a:schemeClr>
                  </a:solidFill>
                  <a:cs typeface="Times New Roman" panose="02020603050405020304" pitchFamily="18" charset="0"/>
                </a:rPr>
                <a:t>Поддерживают отмену актов</a:t>
              </a:r>
              <a:r>
                <a:rPr lang="ru-RU" sz="1400" i="1" dirty="0">
                  <a:cs typeface="Times New Roman" panose="02020603050405020304" pitchFamily="18" charset="0"/>
                </a:rPr>
                <a:t>, указанных в проекте при возможности установления «переходного периода» </a:t>
              </a:r>
              <a:br>
                <a:rPr lang="ru-RU" sz="1400" i="1" dirty="0">
                  <a:cs typeface="Times New Roman" panose="02020603050405020304" pitchFamily="18" charset="0"/>
                </a:rPr>
              </a:br>
              <a:r>
                <a:rPr lang="ru-RU" sz="1400" i="1" dirty="0">
                  <a:cs typeface="Times New Roman" panose="02020603050405020304" pitchFamily="18" charset="0"/>
                </a:rPr>
                <a:t>для введения нового правового регулирования</a:t>
              </a:r>
            </a:p>
          </p:txBody>
        </p:sp>
      </p:grp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4E27CED7-B8C1-49CE-9309-5627FB99DDBC}"/>
              </a:ext>
            </a:extLst>
          </p:cNvPr>
          <p:cNvSpPr txBox="1">
            <a:spLocks/>
          </p:cNvSpPr>
          <p:nvPr/>
        </p:nvSpPr>
        <p:spPr>
          <a:xfrm>
            <a:off x="1233974" y="1390872"/>
            <a:ext cx="9770373" cy="63278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600" b="1" i="1" dirty="0">
                <a:cs typeface="Times New Roman" panose="02020603050405020304" pitchFamily="18" charset="0"/>
              </a:rPr>
              <a:t>Запрос отправлен </a:t>
            </a: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666 образовательным организациям </a:t>
            </a:r>
            <a:r>
              <a:rPr lang="ru-RU" sz="16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высшего образования </a:t>
            </a:r>
            <a:r>
              <a:rPr lang="ru-RU" sz="1600" b="1" i="1" dirty="0">
                <a:cs typeface="Times New Roman" panose="02020603050405020304" pitchFamily="18" charset="0"/>
              </a:rPr>
              <a:t>различной ведомственной </a:t>
            </a:r>
            <a:r>
              <a:rPr lang="ru-RU" sz="1600" b="1" i="1" dirty="0" smtClean="0">
                <a:cs typeface="Times New Roman" panose="02020603050405020304" pitchFamily="18" charset="0"/>
              </a:rPr>
              <a:t>принадлежности</a:t>
            </a:r>
            <a:endParaRPr lang="ru-RU" sz="1600" b="1" i="1" dirty="0"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1C3C3AE-90C4-4F9B-992D-19D5CFFFB20D}"/>
              </a:ext>
            </a:extLst>
          </p:cNvPr>
          <p:cNvSpPr txBox="1"/>
          <p:nvPr/>
        </p:nvSpPr>
        <p:spPr>
          <a:xfrm rot="16200000">
            <a:off x="3757653" y="-196700"/>
            <a:ext cx="562777" cy="6534725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vert" wrap="square" lIns="5715" tIns="5715" rIns="5715" bIns="5715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800" i="1" dirty="0">
              <a:cs typeface="Times New Roman" panose="02020603050405020304" pitchFamily="18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F5D0D453-55B4-44D9-BDE5-458A7BDC909E}"/>
              </a:ext>
            </a:extLst>
          </p:cNvPr>
          <p:cNvGrpSpPr/>
          <p:nvPr/>
        </p:nvGrpSpPr>
        <p:grpSpPr>
          <a:xfrm>
            <a:off x="1960989" y="1926160"/>
            <a:ext cx="9489680" cy="668749"/>
            <a:chOff x="4901355" y="2117795"/>
            <a:chExt cx="2052674" cy="2470829"/>
          </a:xfrm>
          <a:noFill/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21F04EAF-FAA1-48F9-9AB4-DF6BC04B3278}"/>
                </a:ext>
              </a:extLst>
            </p:cNvPr>
            <p:cNvSpPr/>
            <p:nvPr/>
          </p:nvSpPr>
          <p:spPr>
            <a:xfrm>
              <a:off x="4901981" y="2622969"/>
              <a:ext cx="1542227" cy="1965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400" i="1"/>
            </a:p>
          </p:txBody>
        </p:sp>
        <p:sp>
          <p:nvSpPr>
            <p:cNvPr id="12" name="Объект 2">
              <a:extLst>
                <a:ext uri="{FF2B5EF4-FFF2-40B4-BE49-F238E27FC236}">
                  <a16:creationId xmlns:a16="http://schemas.microsoft.com/office/drawing/2014/main" xmlns="" id="{F7C9CE81-3131-4F59-98C6-8346AEEB84FA}"/>
                </a:ext>
              </a:extLst>
            </p:cNvPr>
            <p:cNvSpPr txBox="1">
              <a:spLocks/>
            </p:cNvSpPr>
            <p:nvPr/>
          </p:nvSpPr>
          <p:spPr>
            <a:xfrm>
              <a:off x="4901355" y="2117795"/>
              <a:ext cx="2052674" cy="12136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68580" tIns="34290" rIns="68580" bIns="3429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ru-RU" sz="1400" i="1" dirty="0">
                  <a:solidFill>
                    <a:schemeClr val="accent6">
                      <a:lumMod val="50000"/>
                    </a:schemeClr>
                  </a:solidFill>
                  <a:cs typeface="Times New Roman" panose="02020603050405020304" pitchFamily="18" charset="0"/>
                </a:rPr>
                <a:t>Не имеют предложений по ОТ</a:t>
              </a:r>
              <a:r>
                <a:rPr lang="ru-RU" sz="1400" i="1" dirty="0">
                  <a:cs typeface="Times New Roman" panose="02020603050405020304" pitchFamily="18" charset="0"/>
                </a:rPr>
                <a:t>, которые необходимо сохранить на федеральном уровне, и согласны с положениями направленного проекта</a:t>
              </a:r>
            </a:p>
          </p:txBody>
        </p:sp>
      </p:grp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C3CD7DAE-46A9-462E-9872-EC62091C3291}"/>
              </a:ext>
            </a:extLst>
          </p:cNvPr>
          <p:cNvSpPr/>
          <p:nvPr/>
        </p:nvSpPr>
        <p:spPr>
          <a:xfrm>
            <a:off x="771681" y="2702921"/>
            <a:ext cx="6534725" cy="532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824C1D66-08D0-4337-85FB-7AC4B2149936}"/>
              </a:ext>
            </a:extLst>
          </p:cNvPr>
          <p:cNvSpPr txBox="1">
            <a:spLocks/>
          </p:cNvSpPr>
          <p:nvPr/>
        </p:nvSpPr>
        <p:spPr>
          <a:xfrm>
            <a:off x="1933842" y="2427114"/>
            <a:ext cx="9074731" cy="67946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ru-RU" sz="1400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Предлагают сохранить все ОТ</a:t>
            </a:r>
            <a:r>
              <a:rPr lang="ru-RU" sz="1400" i="1" dirty="0">
                <a:cs typeface="Times New Roman" panose="02020603050405020304" pitchFamily="18" charset="0"/>
              </a:rPr>
              <a:t>, регулирование которых осуществляется на федеральном уровне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ACFFDFCB-7766-44DA-B61E-4E6425AC5BAC}"/>
              </a:ext>
            </a:extLst>
          </p:cNvPr>
          <p:cNvSpPr/>
          <p:nvPr/>
        </p:nvSpPr>
        <p:spPr>
          <a:xfrm>
            <a:off x="-19567" y="3822300"/>
            <a:ext cx="15033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83"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266</a:t>
            </a:r>
            <a:endParaRPr lang="ru-RU" b="1" dirty="0">
              <a:solidFill>
                <a:schemeClr val="accent6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57BE0B4-BEC2-4401-82A3-7A98433143B1}"/>
              </a:ext>
            </a:extLst>
          </p:cNvPr>
          <p:cNvSpPr txBox="1"/>
          <p:nvPr/>
        </p:nvSpPr>
        <p:spPr>
          <a:xfrm rot="16200000">
            <a:off x="3757334" y="1714592"/>
            <a:ext cx="562777" cy="6534725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vert" wrap="square" lIns="5715" tIns="5715" rIns="5715" bIns="5715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800" dirty="0">
              <a:cs typeface="Times New Roman" panose="02020603050405020304" pitchFamily="18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81832F99-D5FE-4CA2-91E6-A74D226D2FFD}"/>
              </a:ext>
            </a:extLst>
          </p:cNvPr>
          <p:cNvGrpSpPr/>
          <p:nvPr/>
        </p:nvGrpSpPr>
        <p:grpSpPr>
          <a:xfrm>
            <a:off x="1923088" y="3345948"/>
            <a:ext cx="9590459" cy="1474386"/>
            <a:chOff x="4914887" y="98026"/>
            <a:chExt cx="1556011" cy="3827202"/>
          </a:xfrm>
          <a:noFill/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6D106DBD-AC76-48A0-A638-4C87521E0417}"/>
                </a:ext>
              </a:extLst>
            </p:cNvPr>
            <p:cNvSpPr/>
            <p:nvPr/>
          </p:nvSpPr>
          <p:spPr>
            <a:xfrm>
              <a:off x="4928671" y="2347943"/>
              <a:ext cx="1542227" cy="157728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400" i="1"/>
            </a:p>
          </p:txBody>
        </p:sp>
        <p:sp>
          <p:nvSpPr>
            <p:cNvPr id="31" name="Объект 2">
              <a:extLst>
                <a:ext uri="{FF2B5EF4-FFF2-40B4-BE49-F238E27FC236}">
                  <a16:creationId xmlns:a16="http://schemas.microsoft.com/office/drawing/2014/main" xmlns="" id="{05C8B7C2-66AB-4B69-86DA-BF14F66A2B80}"/>
                </a:ext>
              </a:extLst>
            </p:cNvPr>
            <p:cNvSpPr txBox="1">
              <a:spLocks/>
            </p:cNvSpPr>
            <p:nvPr/>
          </p:nvSpPr>
          <p:spPr>
            <a:xfrm>
              <a:off x="4914887" y="98026"/>
              <a:ext cx="1504279" cy="12136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68580" tIns="34290" rIns="68580" bIns="3429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ru-RU" sz="1400" i="1" dirty="0">
                  <a:solidFill>
                    <a:schemeClr val="accent6">
                      <a:lumMod val="50000"/>
                    </a:schemeClr>
                  </a:solidFill>
                  <a:cs typeface="Times New Roman" panose="02020603050405020304" pitchFamily="18" charset="0"/>
                </a:rPr>
                <a:t>Предлагают сохранить действия </a:t>
              </a:r>
              <a:r>
                <a:rPr lang="ru-RU" sz="1400" i="1" dirty="0">
                  <a:cs typeface="Times New Roman" panose="02020603050405020304" pitchFamily="18" charset="0"/>
                </a:rPr>
                <a:t>отдельных актов, устанавливающих ОТ на федеральном уровне в действующей редакции</a:t>
              </a:r>
            </a:p>
          </p:txBody>
        </p:sp>
      </p:grpSp>
      <p:sp>
        <p:nvSpPr>
          <p:cNvPr id="37" name="Объект 2">
            <a:extLst>
              <a:ext uri="{FF2B5EF4-FFF2-40B4-BE49-F238E27FC236}">
                <a16:creationId xmlns:a16="http://schemas.microsoft.com/office/drawing/2014/main" xmlns="" id="{84BD0D91-0FB3-4BD6-8196-D8C44F57C916}"/>
              </a:ext>
            </a:extLst>
          </p:cNvPr>
          <p:cNvSpPr txBox="1">
            <a:spLocks/>
          </p:cNvSpPr>
          <p:nvPr/>
        </p:nvSpPr>
        <p:spPr>
          <a:xfrm>
            <a:off x="1928138" y="3923058"/>
            <a:ext cx="9345983" cy="45204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ru-RU" sz="1400" i="1" dirty="0">
                <a:cs typeface="Times New Roman" panose="02020603050405020304" pitchFamily="18" charset="0"/>
              </a:rPr>
              <a:t>Представили </a:t>
            </a:r>
            <a:r>
              <a:rPr lang="ru-RU" sz="1400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предложения</a:t>
            </a:r>
            <a:r>
              <a:rPr lang="ru-RU" sz="1400" i="1" dirty="0">
                <a:cs typeface="Times New Roman" panose="02020603050405020304" pitchFamily="18" charset="0"/>
              </a:rPr>
              <a:t> и замечания </a:t>
            </a:r>
            <a:r>
              <a:rPr lang="ru-RU" sz="1400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исключительно по проекту </a:t>
            </a:r>
            <a:r>
              <a:rPr lang="ru-RU" sz="1400" i="1" dirty="0">
                <a:cs typeface="Times New Roman" panose="02020603050405020304" pitchFamily="18" charset="0"/>
              </a:rPr>
              <a:t>федерального закона «Об обязательных требованиях в Российской Федерации»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008044" y="3270496"/>
            <a:ext cx="915274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1998562" y="2380612"/>
            <a:ext cx="915274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979302" y="3829742"/>
            <a:ext cx="915274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998562" y="4357051"/>
            <a:ext cx="915274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21" y="2908695"/>
            <a:ext cx="1128422" cy="68551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260" y="2206633"/>
            <a:ext cx="347959" cy="347959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347" y="2550652"/>
            <a:ext cx="347959" cy="347959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346" y="3648320"/>
            <a:ext cx="347959" cy="347959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513" y="4149080"/>
            <a:ext cx="347959" cy="347959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75" y="4596726"/>
            <a:ext cx="347959" cy="347959"/>
          </a:xfrm>
          <a:prstGeom prst="rect">
            <a:avLst/>
          </a:prstGeom>
        </p:spPr>
      </p:pic>
      <p:sp>
        <p:nvSpPr>
          <p:cNvPr id="60" name="Прямоугольник 59"/>
          <p:cNvSpPr/>
          <p:nvPr/>
        </p:nvSpPr>
        <p:spPr>
          <a:xfrm flipH="1">
            <a:off x="1127448" y="1365766"/>
            <a:ext cx="45719" cy="51862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1" r="31046" b="65750"/>
          <a:stretch/>
        </p:blipFill>
        <p:spPr>
          <a:xfrm>
            <a:off x="335360" y="1268619"/>
            <a:ext cx="731281" cy="769490"/>
          </a:xfrm>
          <a:prstGeom prst="rect">
            <a:avLst/>
          </a:prstGeom>
        </p:spPr>
      </p:pic>
      <p:grpSp>
        <p:nvGrpSpPr>
          <p:cNvPr id="73" name="Группа 72">
            <a:extLst>
              <a:ext uri="{FF2B5EF4-FFF2-40B4-BE49-F238E27FC236}">
                <a16:creationId xmlns:a16="http://schemas.microsoft.com/office/drawing/2014/main" xmlns="" id="{F5D0D453-55B4-44D9-BDE5-458A7BDC909E}"/>
              </a:ext>
            </a:extLst>
          </p:cNvPr>
          <p:cNvGrpSpPr/>
          <p:nvPr/>
        </p:nvGrpSpPr>
        <p:grpSpPr>
          <a:xfrm>
            <a:off x="1910213" y="4457309"/>
            <a:ext cx="9747285" cy="1608970"/>
            <a:chOff x="4901981" y="-1356040"/>
            <a:chExt cx="1612849" cy="5944664"/>
          </a:xfrm>
          <a:noFill/>
        </p:grpSpPr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xmlns="" id="{21F04EAF-FAA1-48F9-9AB4-DF6BC04B3278}"/>
                </a:ext>
              </a:extLst>
            </p:cNvPr>
            <p:cNvSpPr/>
            <p:nvPr/>
          </p:nvSpPr>
          <p:spPr>
            <a:xfrm>
              <a:off x="4901981" y="2622969"/>
              <a:ext cx="1542227" cy="1965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1400" i="1"/>
            </a:p>
          </p:txBody>
        </p:sp>
        <p:sp>
          <p:nvSpPr>
            <p:cNvPr id="75" name="Объект 2">
              <a:extLst>
                <a:ext uri="{FF2B5EF4-FFF2-40B4-BE49-F238E27FC236}">
                  <a16:creationId xmlns:a16="http://schemas.microsoft.com/office/drawing/2014/main" xmlns="" id="{F7C9CE81-3131-4F59-98C6-8346AEEB84FA}"/>
                </a:ext>
              </a:extLst>
            </p:cNvPr>
            <p:cNvSpPr txBox="1">
              <a:spLocks/>
            </p:cNvSpPr>
            <p:nvPr/>
          </p:nvSpPr>
          <p:spPr>
            <a:xfrm>
              <a:off x="4906406" y="-1356040"/>
              <a:ext cx="1608424" cy="12136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68580" tIns="34290" rIns="68580" bIns="3429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ru-RU" sz="1400" i="1" dirty="0">
                  <a:cs typeface="Times New Roman" panose="02020603050405020304" pitchFamily="18" charset="0"/>
                </a:rPr>
                <a:t>Указывают </a:t>
              </a:r>
              <a:r>
                <a:rPr lang="ru-RU" sz="1400" i="1" dirty="0">
                  <a:solidFill>
                    <a:schemeClr val="accent6">
                      <a:lumMod val="50000"/>
                    </a:schemeClr>
                  </a:solidFill>
                  <a:cs typeface="Times New Roman" panose="02020603050405020304" pitchFamily="18" charset="0"/>
                </a:rPr>
                <a:t>обязательные требования</a:t>
              </a:r>
              <a:r>
                <a:rPr lang="ru-RU" sz="1400" i="1" dirty="0">
                  <a:cs typeface="Times New Roman" panose="02020603050405020304" pitchFamily="18" charset="0"/>
                </a:rPr>
                <a:t>, которые необходимо передать </a:t>
              </a:r>
              <a:r>
                <a:rPr lang="ru-RU" sz="1400" i="1" dirty="0">
                  <a:solidFill>
                    <a:schemeClr val="accent6">
                      <a:lumMod val="50000"/>
                    </a:schemeClr>
                  </a:solidFill>
                  <a:cs typeface="Times New Roman" panose="02020603050405020304" pitchFamily="18" charset="0"/>
                </a:rPr>
                <a:t>на уровень образовательных организаций</a:t>
              </a:r>
            </a:p>
          </p:txBody>
        </p:sp>
      </p:grpSp>
      <p:cxnSp>
        <p:nvCxnSpPr>
          <p:cNvPr id="76" name="Прямая соединительная линия 75"/>
          <p:cNvCxnSpPr/>
          <p:nvPr/>
        </p:nvCxnSpPr>
        <p:spPr>
          <a:xfrm>
            <a:off x="1998562" y="4760623"/>
            <a:ext cx="915274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Рисунок 76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787" y="5570457"/>
            <a:ext cx="347959" cy="347959"/>
          </a:xfrm>
          <a:prstGeom prst="rect">
            <a:avLst/>
          </a:prstGeom>
        </p:spPr>
      </p:pic>
      <p:grpSp>
        <p:nvGrpSpPr>
          <p:cNvPr id="79" name="Группа 78">
            <a:extLst>
              <a:ext uri="{FF2B5EF4-FFF2-40B4-BE49-F238E27FC236}">
                <a16:creationId xmlns:a16="http://schemas.microsoft.com/office/drawing/2014/main" xmlns="" id="{C94BC409-67BC-4DF0-A0A9-C93B499BF010}"/>
              </a:ext>
            </a:extLst>
          </p:cNvPr>
          <p:cNvGrpSpPr/>
          <p:nvPr/>
        </p:nvGrpSpPr>
        <p:grpSpPr>
          <a:xfrm>
            <a:off x="1929618" y="6077974"/>
            <a:ext cx="9252117" cy="951426"/>
            <a:chOff x="4901981" y="2622969"/>
            <a:chExt cx="1542227" cy="1965655"/>
          </a:xfrm>
          <a:noFill/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xmlns="" id="{36C50F3D-C4C0-4D9D-934C-6C717B610C1E}"/>
                </a:ext>
              </a:extLst>
            </p:cNvPr>
            <p:cNvSpPr/>
            <p:nvPr/>
          </p:nvSpPr>
          <p:spPr>
            <a:xfrm>
              <a:off x="4901981" y="2622969"/>
              <a:ext cx="1542227" cy="19656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i="1"/>
            </a:p>
          </p:txBody>
        </p:sp>
        <p:sp>
          <p:nvSpPr>
            <p:cNvPr id="81" name="Объект 2">
              <a:extLst>
                <a:ext uri="{FF2B5EF4-FFF2-40B4-BE49-F238E27FC236}">
                  <a16:creationId xmlns:a16="http://schemas.microsoft.com/office/drawing/2014/main" xmlns="" id="{CD0CDA11-B83F-4285-A23E-DA4CDA4A9C4A}"/>
                </a:ext>
              </a:extLst>
            </p:cNvPr>
            <p:cNvSpPr txBox="1">
              <a:spLocks/>
            </p:cNvSpPr>
            <p:nvPr/>
          </p:nvSpPr>
          <p:spPr>
            <a:xfrm>
              <a:off x="4901981" y="2792811"/>
              <a:ext cx="1542227" cy="114760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lIns="68580" tIns="34290" rIns="68580" bIns="3429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/>
              <a:r>
                <a:rPr lang="ru-RU" sz="1400" i="1" dirty="0">
                  <a:solidFill>
                    <a:srgbClr val="860000"/>
                  </a:solidFill>
                  <a:cs typeface="Times New Roman" panose="02020603050405020304" pitchFamily="18" charset="0"/>
                </a:rPr>
                <a:t>Не прислали свои предложения </a:t>
              </a:r>
              <a:r>
                <a:rPr lang="ru-RU" sz="1400" i="1" dirty="0">
                  <a:cs typeface="Times New Roman" panose="02020603050405020304" pitchFamily="18" charset="0"/>
                </a:rPr>
                <a:t>по предусмотренным законодательством Российской Федерации в области образования обязательным требованиям </a:t>
              </a:r>
              <a:r>
                <a:rPr lang="ru-RU" sz="1400" i="1" dirty="0" smtClean="0">
                  <a:cs typeface="Times New Roman" panose="02020603050405020304" pitchFamily="18" charset="0"/>
                </a:rPr>
                <a:t>в </a:t>
              </a:r>
              <a:r>
                <a:rPr lang="ru-RU" sz="1400" i="1" dirty="0">
                  <a:cs typeface="Times New Roman" panose="02020603050405020304" pitchFamily="18" charset="0"/>
                </a:rPr>
                <a:t>сфере высшего и соответствующего дополнительного профессионального образования, которые необходимо сохранить на федеральном уровне</a:t>
              </a:r>
            </a:p>
          </p:txBody>
        </p:sp>
      </p:grpSp>
      <p:sp>
        <p:nvSpPr>
          <p:cNvPr id="82" name="Овал 81"/>
          <p:cNvSpPr/>
          <p:nvPr/>
        </p:nvSpPr>
        <p:spPr>
          <a:xfrm>
            <a:off x="459137" y="6175381"/>
            <a:ext cx="545975" cy="5459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0B7F3098-D656-4030-B1C5-282ECB5010D0}"/>
              </a:ext>
            </a:extLst>
          </p:cNvPr>
          <p:cNvSpPr/>
          <p:nvPr/>
        </p:nvSpPr>
        <p:spPr>
          <a:xfrm>
            <a:off x="-23901" y="6223639"/>
            <a:ext cx="1503383" cy="4062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685783">
              <a:defRPr/>
            </a:pPr>
            <a:r>
              <a:rPr lang="ru-RU" b="1" dirty="0">
                <a:solidFill>
                  <a:srgbClr val="860000"/>
                </a:solidFill>
                <a:cs typeface="Times New Roman" panose="02020603050405020304" pitchFamily="18" charset="0"/>
              </a:rPr>
              <a:t>400</a:t>
            </a:r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>
            <a:off x="2022484" y="5756827"/>
            <a:ext cx="912882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108" y="6327323"/>
            <a:ext cx="347959" cy="347959"/>
          </a:xfrm>
          <a:prstGeom prst="rect">
            <a:avLst/>
          </a:prstGeom>
        </p:spPr>
      </p:pic>
      <p:sp>
        <p:nvSpPr>
          <p:cNvPr id="61" name="Восьмиугольник 60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9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62" name="Группа 61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64" name="TextBox 63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65" name="Заголовок 1"/>
          <p:cNvSpPr>
            <a:spLocks noGrp="1"/>
          </p:cNvSpPr>
          <p:nvPr>
            <p:ph type="title"/>
          </p:nvPr>
        </p:nvSpPr>
        <p:spPr>
          <a:xfrm>
            <a:off x="275085" y="141218"/>
            <a:ext cx="10397838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РЕЗУЛЬТАТЫ ОПРОСА ВУЗОВ ПО ОБЯЗАТЕЛЬНЫМ ТРЕБОВАНИЯМ В СФЕРЕ ВЫСШЕГО И ДОПОЛНИТЕЛЬНОГО ПРОФЕССИОНАЛЬНОГО ОБРАЗОВАНИЯ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304522" y="1124744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Левая фигурная скобка 1"/>
          <p:cNvSpPr/>
          <p:nvPr/>
        </p:nvSpPr>
        <p:spPr>
          <a:xfrm>
            <a:off x="1149331" y="2437351"/>
            <a:ext cx="338157" cy="3223897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9618" y="4730407"/>
            <a:ext cx="89662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i="1" dirty="0">
                <a:cs typeface="Times New Roman" panose="02020603050405020304" pitchFamily="18" charset="0"/>
              </a:rPr>
              <a:t>Предлагают </a:t>
            </a:r>
            <a:r>
              <a:rPr lang="ru-RU" sz="1400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перенести</a:t>
            </a:r>
            <a:r>
              <a:rPr lang="ru-RU" sz="1400" i="1" dirty="0">
                <a:cs typeface="Times New Roman" panose="02020603050405020304" pitchFamily="18" charset="0"/>
              </a:rPr>
              <a:t> нормы отдельно взятых предлагаемых к отмене подзаконных актов </a:t>
            </a:r>
            <a:r>
              <a:rPr lang="ru-RU" sz="1400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на законодательный уровень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29618" y="5238519"/>
            <a:ext cx="90825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00050">
              <a:spcBef>
                <a:spcPct val="0"/>
              </a:spcBef>
              <a:spcAft>
                <a:spcPct val="35000"/>
              </a:spcAft>
            </a:pPr>
            <a:r>
              <a:rPr lang="ru-RU" sz="1400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Предлагают </a:t>
            </a:r>
            <a:r>
              <a:rPr lang="ru-RU" sz="1400" i="1" dirty="0" smtClean="0">
                <a:cs typeface="Times New Roman" panose="02020603050405020304" pitchFamily="18" charset="0"/>
              </a:rPr>
              <a:t>в целом </a:t>
            </a:r>
            <a:r>
              <a:rPr lang="ru-RU" sz="1400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пересмотреть подход к существованию обязательных требований </a:t>
            </a:r>
            <a:r>
              <a:rPr lang="ru-RU" sz="1400" i="1" dirty="0" smtClean="0">
                <a:cs typeface="Times New Roman" panose="02020603050405020304" pitchFamily="18" charset="0"/>
              </a:rPr>
              <a:t>в сфере высшего </a:t>
            </a:r>
            <a:br>
              <a:rPr lang="ru-RU" sz="1400" i="1" dirty="0" smtClean="0">
                <a:cs typeface="Times New Roman" panose="02020603050405020304" pitchFamily="18" charset="0"/>
              </a:rPr>
            </a:br>
            <a:r>
              <a:rPr lang="ru-RU" sz="1400" i="1" dirty="0" smtClean="0">
                <a:cs typeface="Times New Roman" panose="02020603050405020304" pitchFamily="18" charset="0"/>
              </a:rPr>
              <a:t>и соответствующего дополнительного образования</a:t>
            </a:r>
            <a:endParaRPr lang="ru-RU" sz="1400" i="1" dirty="0"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3088" y="5736457"/>
            <a:ext cx="94431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Предлагают дополнить перечень актов</a:t>
            </a:r>
            <a:r>
              <a:rPr lang="ru-RU" sz="1400" i="1" dirty="0">
                <a:cs typeface="Times New Roman" panose="02020603050405020304" pitchFamily="18" charset="0"/>
              </a:rPr>
              <a:t>, предлагаемых к отмене или признанию утратившими силу </a:t>
            </a: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998562" y="2702921"/>
            <a:ext cx="915274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2003225" y="5253627"/>
            <a:ext cx="912882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Рисунок 68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63" y="3072294"/>
            <a:ext cx="347959" cy="347959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513" y="5069955"/>
            <a:ext cx="347959" cy="347959"/>
          </a:xfrm>
          <a:prstGeom prst="rect">
            <a:avLst/>
          </a:prstGeom>
        </p:spPr>
      </p:pic>
      <p:cxnSp>
        <p:nvCxnSpPr>
          <p:cNvPr id="71" name="Прямая соединительная линия 70"/>
          <p:cNvCxnSpPr/>
          <p:nvPr/>
        </p:nvCxnSpPr>
        <p:spPr>
          <a:xfrm>
            <a:off x="2018268" y="6160182"/>
            <a:ext cx="915274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911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Восьмиугольник 48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10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53" name="Заголовок 1"/>
          <p:cNvSpPr>
            <a:spLocks noGrp="1"/>
          </p:cNvSpPr>
          <p:nvPr>
            <p:ph type="title"/>
          </p:nvPr>
        </p:nvSpPr>
        <p:spPr>
          <a:xfrm>
            <a:off x="275084" y="141218"/>
            <a:ext cx="10919219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ПЕРЕЧЕНЬ ЗАКОНОПРОЕКТОВ В РАМКАХ РЕАЛИЗАЦИИ «РЕГУЛЯТОРНОЙ ГИЛЬОТИНЫ»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304522" y="1052736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Объект 2">
            <a:extLst>
              <a:ext uri="{FF2B5EF4-FFF2-40B4-BE49-F238E27FC236}">
                <a16:creationId xmlns:a16="http://schemas.microsoft.com/office/drawing/2014/main" xmlns="" id="{3967B310-4C59-496C-AB7D-ACF74025A251}"/>
              </a:ext>
            </a:extLst>
          </p:cNvPr>
          <p:cNvSpPr txBox="1">
            <a:spLocks/>
          </p:cNvSpPr>
          <p:nvPr/>
        </p:nvSpPr>
        <p:spPr>
          <a:xfrm>
            <a:off x="836720" y="1415622"/>
            <a:ext cx="4608512" cy="126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b="1" i="1" dirty="0">
                <a:cs typeface="Times New Roman" panose="02020603050405020304" pitchFamily="18" charset="0"/>
              </a:rPr>
              <a:t>О внесении изменений в Федеральный закон </a:t>
            </a:r>
            <a:r>
              <a:rPr lang="ru-RU" sz="1400" b="1" i="1" dirty="0" smtClean="0">
                <a:cs typeface="Times New Roman" panose="02020603050405020304" pitchFamily="18" charset="0"/>
              </a:rPr>
              <a:t/>
            </a:r>
            <a:br>
              <a:rPr lang="ru-RU" sz="1400" b="1" i="1" dirty="0" smtClean="0">
                <a:cs typeface="Times New Roman" panose="02020603050405020304" pitchFamily="18" charset="0"/>
              </a:rPr>
            </a:br>
            <a:r>
              <a:rPr lang="ru-RU" sz="1400" b="1" i="1" dirty="0" smtClean="0">
                <a:cs typeface="Times New Roman" panose="02020603050405020304" pitchFamily="18" charset="0"/>
              </a:rPr>
              <a:t>«</a:t>
            </a:r>
            <a:r>
              <a:rPr lang="ru-RU" sz="1400" b="1" i="1" dirty="0">
                <a:cs typeface="Times New Roman" panose="02020603050405020304" pitchFamily="18" charset="0"/>
              </a:rPr>
              <a:t>Об образовании </a:t>
            </a:r>
            <a:r>
              <a:rPr lang="ru-RU" sz="1400" b="1" i="1" dirty="0" smtClean="0">
                <a:cs typeface="Times New Roman" panose="02020603050405020304" pitchFamily="18" charset="0"/>
              </a:rPr>
              <a:t>в </a:t>
            </a:r>
            <a:r>
              <a:rPr lang="ru-RU" sz="1400" b="1" i="1" dirty="0">
                <a:cs typeface="Times New Roman" panose="02020603050405020304" pitchFamily="18" charset="0"/>
              </a:rPr>
              <a:t>Российской Федерации» (в части систематизации обязательных требований в сфере высшего образования и соответствующего дополнительного профессионального образования)</a:t>
            </a:r>
          </a:p>
        </p:txBody>
      </p:sp>
      <p:sp>
        <p:nvSpPr>
          <p:cNvPr id="56" name="Объект 2">
            <a:extLst>
              <a:ext uri="{FF2B5EF4-FFF2-40B4-BE49-F238E27FC236}">
                <a16:creationId xmlns:a16="http://schemas.microsoft.com/office/drawing/2014/main" xmlns="" id="{DFD5F8E6-3EBC-482E-9100-CB6E3D5FD757}"/>
              </a:ext>
            </a:extLst>
          </p:cNvPr>
          <p:cNvSpPr txBox="1">
            <a:spLocks/>
          </p:cNvSpPr>
          <p:nvPr/>
        </p:nvSpPr>
        <p:spPr>
          <a:xfrm>
            <a:off x="836720" y="2896930"/>
            <a:ext cx="4752528" cy="1096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b="1" i="1" dirty="0">
                <a:cs typeface="Times New Roman" panose="02020603050405020304" pitchFamily="18" charset="0"/>
              </a:rPr>
              <a:t>О внесении изменений в Федеральный закон «Об образовании </a:t>
            </a:r>
            <a:r>
              <a:rPr lang="ru-RU" sz="1400" b="1" i="1" dirty="0" smtClean="0">
                <a:cs typeface="Times New Roman" panose="02020603050405020304" pitchFamily="18" charset="0"/>
              </a:rPr>
              <a:t>в </a:t>
            </a:r>
            <a:r>
              <a:rPr lang="ru-RU" sz="1400" b="1" i="1" dirty="0">
                <a:cs typeface="Times New Roman" panose="02020603050405020304" pitchFamily="18" charset="0"/>
              </a:rPr>
              <a:t>Российской Федерации» (в части совершенствования регулирования применения профессиональных стандартов 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b="1" i="1" dirty="0">
                <a:cs typeface="Times New Roman" panose="02020603050405020304" pitchFamily="18" charset="0"/>
              </a:rPr>
              <a:t>в сфере профессионального образования)</a:t>
            </a:r>
          </a:p>
        </p:txBody>
      </p:sp>
      <p:sp>
        <p:nvSpPr>
          <p:cNvPr id="57" name="Объект 2">
            <a:extLst>
              <a:ext uri="{FF2B5EF4-FFF2-40B4-BE49-F238E27FC236}">
                <a16:creationId xmlns:a16="http://schemas.microsoft.com/office/drawing/2014/main" xmlns="" id="{3FBD07F4-D699-4069-9B37-522184AFD9C9}"/>
              </a:ext>
            </a:extLst>
          </p:cNvPr>
          <p:cNvSpPr txBox="1">
            <a:spLocks/>
          </p:cNvSpPr>
          <p:nvPr/>
        </p:nvSpPr>
        <p:spPr>
          <a:xfrm>
            <a:off x="836720" y="4301087"/>
            <a:ext cx="4755224" cy="1096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b="1" i="1" dirty="0">
                <a:cs typeface="Times New Roman" panose="02020603050405020304" pitchFamily="18" charset="0"/>
              </a:rPr>
              <a:t>О внесении изменений в Федеральный закон «Об образовании </a:t>
            </a:r>
            <a:r>
              <a:rPr lang="ru-RU" sz="1400" b="1" i="1" dirty="0" smtClean="0">
                <a:cs typeface="Times New Roman" panose="02020603050405020304" pitchFamily="18" charset="0"/>
              </a:rPr>
              <a:t>в </a:t>
            </a:r>
            <a:r>
              <a:rPr lang="ru-RU" sz="1400" b="1" i="1" dirty="0">
                <a:cs typeface="Times New Roman" panose="02020603050405020304" pitchFamily="18" charset="0"/>
              </a:rPr>
              <a:t>Российской Федерации» (в части совершенствования регулирования создания </a:t>
            </a:r>
            <a:r>
              <a:rPr lang="ru-RU" sz="1400" b="1" i="1" dirty="0" smtClean="0">
                <a:cs typeface="Times New Roman" panose="02020603050405020304" pitchFamily="18" charset="0"/>
              </a:rPr>
              <a:t/>
            </a:r>
            <a:br>
              <a:rPr lang="ru-RU" sz="1400" b="1" i="1" dirty="0" smtClean="0">
                <a:cs typeface="Times New Roman" panose="02020603050405020304" pitchFamily="18" charset="0"/>
              </a:rPr>
            </a:br>
            <a:r>
              <a:rPr lang="ru-RU" sz="1400" b="1" i="1" dirty="0" smtClean="0">
                <a:cs typeface="Times New Roman" panose="02020603050405020304" pitchFamily="18" charset="0"/>
              </a:rPr>
              <a:t>и </a:t>
            </a:r>
            <a:r>
              <a:rPr lang="ru-RU" sz="1400" b="1" i="1" dirty="0">
                <a:cs typeface="Times New Roman" panose="02020603050405020304" pitchFamily="18" charset="0"/>
              </a:rPr>
              <a:t>функционирования информационных систем </a:t>
            </a:r>
            <a:r>
              <a:rPr lang="ru-RU" sz="1400" b="1" i="1" dirty="0" smtClean="0">
                <a:cs typeface="Times New Roman" panose="02020603050405020304" pitchFamily="18" charset="0"/>
              </a:rPr>
              <a:t/>
            </a:r>
            <a:br>
              <a:rPr lang="ru-RU" sz="1400" b="1" i="1" dirty="0" smtClean="0">
                <a:cs typeface="Times New Roman" panose="02020603050405020304" pitchFamily="18" charset="0"/>
              </a:rPr>
            </a:br>
            <a:r>
              <a:rPr lang="ru-RU" sz="1400" b="1" i="1" dirty="0" smtClean="0">
                <a:cs typeface="Times New Roman" panose="02020603050405020304" pitchFamily="18" charset="0"/>
              </a:rPr>
              <a:t>в </a:t>
            </a:r>
            <a:r>
              <a:rPr lang="ru-RU" sz="1400" b="1" i="1" dirty="0">
                <a:cs typeface="Times New Roman" panose="02020603050405020304" pitchFamily="18" charset="0"/>
              </a:rPr>
              <a:t>сфере образования) 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xmlns="" id="{98699F8A-DC3D-4B72-8F12-767CBF85263A}"/>
              </a:ext>
            </a:extLst>
          </p:cNvPr>
          <p:cNvSpPr txBox="1">
            <a:spLocks/>
          </p:cNvSpPr>
          <p:nvPr/>
        </p:nvSpPr>
        <p:spPr>
          <a:xfrm>
            <a:off x="836719" y="5716536"/>
            <a:ext cx="4752529" cy="10968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b="1" i="1" dirty="0">
                <a:cs typeface="Times New Roman" panose="02020603050405020304" pitchFamily="18" charset="0"/>
              </a:rPr>
              <a:t>№ 860618-7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b="1" i="1" dirty="0">
                <a:cs typeface="Times New Roman" panose="02020603050405020304" pitchFamily="18" charset="0"/>
              </a:rPr>
              <a:t>«О внесении изменений в отдельные законодательные акты Российской Федерации в части подготовки научно-педагогических кадров в аспирантуре (адъюнктуре)»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xmlns="" id="{AF35E2B1-A36A-4388-B4DD-D6365C903748}"/>
              </a:ext>
            </a:extLst>
          </p:cNvPr>
          <p:cNvSpPr txBox="1">
            <a:spLocks/>
          </p:cNvSpPr>
          <p:nvPr/>
        </p:nvSpPr>
        <p:spPr>
          <a:xfrm>
            <a:off x="5663952" y="1381267"/>
            <a:ext cx="3888432" cy="10492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dirty="0">
                <a:cs typeface="Times New Roman" panose="02020603050405020304" pitchFamily="18" charset="0"/>
              </a:rPr>
              <a:t>пункт 36 плана законопроектной деятельности Правительства Российской Федерации </a:t>
            </a:r>
            <a:r>
              <a:rPr lang="ru-RU" sz="1400" dirty="0" smtClean="0"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cs typeface="Times New Roman" panose="02020603050405020304" pitchFamily="18" charset="0"/>
              </a:rPr>
            </a:br>
            <a:r>
              <a:rPr lang="ru-RU" sz="1400" dirty="0" smtClean="0">
                <a:cs typeface="Times New Roman" panose="02020603050405020304" pitchFamily="18" charset="0"/>
              </a:rPr>
              <a:t>на </a:t>
            </a:r>
            <a:r>
              <a:rPr lang="ru-RU" sz="1400" dirty="0">
                <a:cs typeface="Times New Roman" panose="02020603050405020304" pitchFamily="18" charset="0"/>
              </a:rPr>
              <a:t>2020 год, </a:t>
            </a:r>
            <a:r>
              <a:rPr lang="ru-RU" sz="1400" dirty="0" smtClean="0">
                <a:cs typeface="Times New Roman" panose="02020603050405020304" pitchFamily="18" charset="0"/>
              </a:rPr>
              <a:t>утвержденного </a:t>
            </a:r>
            <a:r>
              <a:rPr lang="ru-RU" sz="1400" dirty="0">
                <a:cs typeface="Times New Roman" panose="02020603050405020304" pitchFamily="18" charset="0"/>
              </a:rPr>
              <a:t>распоряжением Правительства Российской Федерации </a:t>
            </a:r>
            <a:r>
              <a:rPr lang="ru-RU" sz="1400" dirty="0" smtClean="0"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cs typeface="Times New Roman" panose="02020603050405020304" pitchFamily="18" charset="0"/>
              </a:rPr>
            </a:br>
            <a:r>
              <a:rPr lang="ru-RU" sz="1400" dirty="0" smtClean="0">
                <a:cs typeface="Times New Roman" panose="02020603050405020304" pitchFamily="18" charset="0"/>
              </a:rPr>
              <a:t>от </a:t>
            </a:r>
            <a:r>
              <a:rPr lang="ru-RU" sz="1400" dirty="0">
                <a:cs typeface="Times New Roman" panose="02020603050405020304" pitchFamily="18" charset="0"/>
              </a:rPr>
              <a:t>26 декабря 2019 г. № 3205-р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xmlns="" id="{C836A07A-F32F-4B72-95E1-13D61DA80886}"/>
              </a:ext>
            </a:extLst>
          </p:cNvPr>
          <p:cNvSpPr txBox="1">
            <a:spLocks/>
          </p:cNvSpPr>
          <p:nvPr/>
        </p:nvSpPr>
        <p:spPr>
          <a:xfrm>
            <a:off x="5519936" y="1047690"/>
            <a:ext cx="3816424" cy="320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2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Основание разработки</a:t>
            </a:r>
          </a:p>
        </p:txBody>
      </p:sp>
      <p:sp>
        <p:nvSpPr>
          <p:cNvPr id="61" name="Объект 2">
            <a:extLst>
              <a:ext uri="{FF2B5EF4-FFF2-40B4-BE49-F238E27FC236}">
                <a16:creationId xmlns:a16="http://schemas.microsoft.com/office/drawing/2014/main" xmlns="" id="{778F8BE3-961C-48C7-BEC5-CC640FDFA472}"/>
              </a:ext>
            </a:extLst>
          </p:cNvPr>
          <p:cNvSpPr txBox="1">
            <a:spLocks/>
          </p:cNvSpPr>
          <p:nvPr/>
        </p:nvSpPr>
        <p:spPr>
          <a:xfrm>
            <a:off x="767408" y="1052736"/>
            <a:ext cx="3816424" cy="320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2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Наименование законопроекта</a:t>
            </a:r>
          </a:p>
        </p:txBody>
      </p:sp>
      <p:sp>
        <p:nvSpPr>
          <p:cNvPr id="62" name="Объект 2">
            <a:extLst>
              <a:ext uri="{FF2B5EF4-FFF2-40B4-BE49-F238E27FC236}">
                <a16:creationId xmlns:a16="http://schemas.microsoft.com/office/drawing/2014/main" xmlns="" id="{47BFB6C2-BE54-4B33-B751-4D84F6F7EDBD}"/>
              </a:ext>
            </a:extLst>
          </p:cNvPr>
          <p:cNvSpPr txBox="1">
            <a:spLocks/>
          </p:cNvSpPr>
          <p:nvPr/>
        </p:nvSpPr>
        <p:spPr>
          <a:xfrm>
            <a:off x="5663952" y="2883797"/>
            <a:ext cx="4032448" cy="10492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dirty="0">
                <a:cs typeface="Times New Roman" panose="02020603050405020304" pitchFamily="18" charset="0"/>
              </a:rPr>
              <a:t>пункт 121 плана законопроектной деятельности Правительства Российской Федерации </a:t>
            </a:r>
            <a:r>
              <a:rPr lang="ru-RU" sz="1400" dirty="0" smtClean="0"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cs typeface="Times New Roman" panose="02020603050405020304" pitchFamily="18" charset="0"/>
              </a:rPr>
            </a:br>
            <a:r>
              <a:rPr lang="ru-RU" sz="1400" dirty="0" smtClean="0">
                <a:cs typeface="Times New Roman" panose="02020603050405020304" pitchFamily="18" charset="0"/>
              </a:rPr>
              <a:t>на </a:t>
            </a:r>
            <a:r>
              <a:rPr lang="ru-RU" sz="1400" dirty="0">
                <a:cs typeface="Times New Roman" panose="02020603050405020304" pitchFamily="18" charset="0"/>
              </a:rPr>
              <a:t>2020 год, </a:t>
            </a:r>
            <a:r>
              <a:rPr lang="ru-RU" sz="1400" dirty="0" smtClean="0">
                <a:cs typeface="Times New Roman" panose="02020603050405020304" pitchFamily="18" charset="0"/>
              </a:rPr>
              <a:t>утвержденного </a:t>
            </a:r>
            <a:r>
              <a:rPr lang="ru-RU" sz="1400" dirty="0">
                <a:cs typeface="Times New Roman" panose="02020603050405020304" pitchFamily="18" charset="0"/>
              </a:rPr>
              <a:t>распоряжением Правительства Российской Федерации </a:t>
            </a:r>
            <a:r>
              <a:rPr lang="ru-RU" sz="1400" dirty="0" smtClean="0"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cs typeface="Times New Roman" panose="02020603050405020304" pitchFamily="18" charset="0"/>
              </a:rPr>
            </a:br>
            <a:r>
              <a:rPr lang="ru-RU" sz="1400" dirty="0" smtClean="0">
                <a:cs typeface="Times New Roman" panose="02020603050405020304" pitchFamily="18" charset="0"/>
              </a:rPr>
              <a:t>от </a:t>
            </a:r>
            <a:r>
              <a:rPr lang="ru-RU" sz="1400" dirty="0">
                <a:cs typeface="Times New Roman" panose="02020603050405020304" pitchFamily="18" charset="0"/>
              </a:rPr>
              <a:t>26 декабря 2019 г. № 3205-р</a:t>
            </a:r>
          </a:p>
        </p:txBody>
      </p:sp>
      <p:sp>
        <p:nvSpPr>
          <p:cNvPr id="63" name="Объект 2">
            <a:extLst>
              <a:ext uri="{FF2B5EF4-FFF2-40B4-BE49-F238E27FC236}">
                <a16:creationId xmlns:a16="http://schemas.microsoft.com/office/drawing/2014/main" xmlns="" id="{0BB85D78-4D25-466F-A129-F7564A6FF65C}"/>
              </a:ext>
            </a:extLst>
          </p:cNvPr>
          <p:cNvSpPr txBox="1">
            <a:spLocks/>
          </p:cNvSpPr>
          <p:nvPr/>
        </p:nvSpPr>
        <p:spPr>
          <a:xfrm>
            <a:off x="5663952" y="4301087"/>
            <a:ext cx="4032448" cy="10492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dirty="0">
                <a:cs typeface="Times New Roman" panose="02020603050405020304" pitchFamily="18" charset="0"/>
              </a:rPr>
              <a:t>пункт 77 плана законопроектной деятельности Правительства Российской Федерации </a:t>
            </a:r>
            <a:r>
              <a:rPr lang="ru-RU" sz="1400" dirty="0" smtClean="0"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cs typeface="Times New Roman" panose="02020603050405020304" pitchFamily="18" charset="0"/>
              </a:rPr>
            </a:br>
            <a:r>
              <a:rPr lang="ru-RU" sz="1400" dirty="0" smtClean="0">
                <a:cs typeface="Times New Roman" panose="02020603050405020304" pitchFamily="18" charset="0"/>
              </a:rPr>
              <a:t>на </a:t>
            </a:r>
            <a:r>
              <a:rPr lang="ru-RU" sz="1400" dirty="0">
                <a:cs typeface="Times New Roman" panose="02020603050405020304" pitchFamily="18" charset="0"/>
              </a:rPr>
              <a:t>2020 год, </a:t>
            </a:r>
            <a:r>
              <a:rPr lang="ru-RU" sz="1400" dirty="0" smtClean="0">
                <a:cs typeface="Times New Roman" panose="02020603050405020304" pitchFamily="18" charset="0"/>
              </a:rPr>
              <a:t>утвержденного </a:t>
            </a:r>
            <a:r>
              <a:rPr lang="ru-RU" sz="1400" dirty="0">
                <a:cs typeface="Times New Roman" panose="02020603050405020304" pitchFamily="18" charset="0"/>
              </a:rPr>
              <a:t>распоряжением Правительства Российской Федерации </a:t>
            </a:r>
            <a:r>
              <a:rPr lang="ru-RU" sz="1400" dirty="0" smtClean="0"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cs typeface="Times New Roman" panose="02020603050405020304" pitchFamily="18" charset="0"/>
              </a:rPr>
            </a:br>
            <a:r>
              <a:rPr lang="ru-RU" sz="1400" dirty="0" smtClean="0">
                <a:cs typeface="Times New Roman" panose="02020603050405020304" pitchFamily="18" charset="0"/>
              </a:rPr>
              <a:t>от </a:t>
            </a:r>
            <a:r>
              <a:rPr lang="ru-RU" sz="1400" dirty="0">
                <a:cs typeface="Times New Roman" panose="02020603050405020304" pitchFamily="18" charset="0"/>
              </a:rPr>
              <a:t>26 декабря 2019 г. № 3205-р</a:t>
            </a:r>
          </a:p>
        </p:txBody>
      </p:sp>
      <p:sp>
        <p:nvSpPr>
          <p:cNvPr id="64" name="Объект 2">
            <a:extLst>
              <a:ext uri="{FF2B5EF4-FFF2-40B4-BE49-F238E27FC236}">
                <a16:creationId xmlns:a16="http://schemas.microsoft.com/office/drawing/2014/main" xmlns="" id="{EB813C1E-1D0D-4A8C-938F-11816360FF23}"/>
              </a:ext>
            </a:extLst>
          </p:cNvPr>
          <p:cNvSpPr txBox="1">
            <a:spLocks/>
          </p:cNvSpPr>
          <p:nvPr/>
        </p:nvSpPr>
        <p:spPr>
          <a:xfrm>
            <a:off x="5663952" y="5961506"/>
            <a:ext cx="3744416" cy="635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dirty="0">
                <a:cs typeface="Times New Roman" panose="02020603050405020304" pitchFamily="18" charset="0"/>
              </a:rPr>
              <a:t>поручение Правительства Российской Федерации от 15 марта 2019 г. № ТГ-П8-20пр</a:t>
            </a:r>
          </a:p>
        </p:txBody>
      </p:sp>
      <p:sp>
        <p:nvSpPr>
          <p:cNvPr id="65" name="Объект 2">
            <a:extLst>
              <a:ext uri="{FF2B5EF4-FFF2-40B4-BE49-F238E27FC236}">
                <a16:creationId xmlns:a16="http://schemas.microsoft.com/office/drawing/2014/main" xmlns="" id="{F612BB9C-6F74-4F24-AADF-DDA6C583EACC}"/>
              </a:ext>
            </a:extLst>
          </p:cNvPr>
          <p:cNvSpPr txBox="1">
            <a:spLocks/>
          </p:cNvSpPr>
          <p:nvPr/>
        </p:nvSpPr>
        <p:spPr>
          <a:xfrm>
            <a:off x="9709839" y="1047011"/>
            <a:ext cx="1426721" cy="320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2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Срок представления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2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в Правительство РФ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2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6" name="Объект 2">
            <a:extLst>
              <a:ext uri="{FF2B5EF4-FFF2-40B4-BE49-F238E27FC236}">
                <a16:creationId xmlns:a16="http://schemas.microsoft.com/office/drawing/2014/main" xmlns="" id="{9C52BA24-B47A-4F02-B480-168F96F1F4C5}"/>
              </a:ext>
            </a:extLst>
          </p:cNvPr>
          <p:cNvSpPr txBox="1">
            <a:spLocks/>
          </p:cNvSpPr>
          <p:nvPr/>
        </p:nvSpPr>
        <p:spPr>
          <a:xfrm>
            <a:off x="9048328" y="2389143"/>
            <a:ext cx="2781065" cy="391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5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dirty="0">
                <a:cs typeface="Times New Roman" panose="02020603050405020304" pitchFamily="18" charset="0"/>
              </a:rPr>
              <a:t>май 2020 г.</a:t>
            </a:r>
          </a:p>
        </p:txBody>
      </p:sp>
      <p:sp>
        <p:nvSpPr>
          <p:cNvPr id="67" name="Объект 2">
            <a:extLst>
              <a:ext uri="{FF2B5EF4-FFF2-40B4-BE49-F238E27FC236}">
                <a16:creationId xmlns:a16="http://schemas.microsoft.com/office/drawing/2014/main" xmlns="" id="{981DBE5A-633D-4424-B879-F26BD8637492}"/>
              </a:ext>
            </a:extLst>
          </p:cNvPr>
          <p:cNvSpPr txBox="1">
            <a:spLocks/>
          </p:cNvSpPr>
          <p:nvPr/>
        </p:nvSpPr>
        <p:spPr>
          <a:xfrm>
            <a:off x="9228363" y="3730943"/>
            <a:ext cx="2448273" cy="391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5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dirty="0">
                <a:cs typeface="Times New Roman" panose="02020603050405020304" pitchFamily="18" charset="0"/>
              </a:rPr>
              <a:t>сентябрь 2020 г.</a:t>
            </a:r>
          </a:p>
        </p:txBody>
      </p:sp>
      <p:sp>
        <p:nvSpPr>
          <p:cNvPr id="68" name="Объект 2">
            <a:extLst>
              <a:ext uri="{FF2B5EF4-FFF2-40B4-BE49-F238E27FC236}">
                <a16:creationId xmlns:a16="http://schemas.microsoft.com/office/drawing/2014/main" xmlns="" id="{97706294-9E15-4114-AB0D-E18A0F942330}"/>
              </a:ext>
            </a:extLst>
          </p:cNvPr>
          <p:cNvSpPr txBox="1">
            <a:spLocks/>
          </p:cNvSpPr>
          <p:nvPr/>
        </p:nvSpPr>
        <p:spPr>
          <a:xfrm>
            <a:off x="9133974" y="5197455"/>
            <a:ext cx="2637050" cy="391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35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dirty="0">
                <a:cs typeface="Times New Roman" panose="02020603050405020304" pitchFamily="18" charset="0"/>
              </a:rPr>
              <a:t>декабрь 2020 г.</a:t>
            </a:r>
          </a:p>
        </p:txBody>
      </p:sp>
      <p:sp>
        <p:nvSpPr>
          <p:cNvPr id="69" name="Объект 2">
            <a:extLst>
              <a:ext uri="{FF2B5EF4-FFF2-40B4-BE49-F238E27FC236}">
                <a16:creationId xmlns:a16="http://schemas.microsoft.com/office/drawing/2014/main" xmlns="" id="{B42B60F1-6C6F-4020-9016-CE678A45692A}"/>
              </a:ext>
            </a:extLst>
          </p:cNvPr>
          <p:cNvSpPr txBox="1">
            <a:spLocks/>
          </p:cNvSpPr>
          <p:nvPr/>
        </p:nvSpPr>
        <p:spPr>
          <a:xfrm>
            <a:off x="9192344" y="5661248"/>
            <a:ext cx="2101103" cy="391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400" dirty="0">
                <a:cs typeface="Times New Roman" panose="02020603050405020304" pitchFamily="18" charset="0"/>
              </a:rPr>
              <a:t>внесен распоряжением Правительства Российской Федерации от 21 декабря 2019 г. </a:t>
            </a:r>
            <a:r>
              <a:rPr lang="ru-RU" sz="1400" dirty="0" smtClean="0"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cs typeface="Times New Roman" panose="02020603050405020304" pitchFamily="18" charset="0"/>
              </a:rPr>
            </a:br>
            <a:r>
              <a:rPr lang="ru-RU" sz="1400" dirty="0" smtClean="0">
                <a:cs typeface="Times New Roman" panose="02020603050405020304" pitchFamily="18" charset="0"/>
              </a:rPr>
              <a:t>№ </a:t>
            </a:r>
            <a:r>
              <a:rPr lang="ru-RU" sz="1400" dirty="0">
                <a:cs typeface="Times New Roman" panose="02020603050405020304" pitchFamily="18" charset="0"/>
              </a:rPr>
              <a:t>3112-р</a:t>
            </a:r>
          </a:p>
          <a:p>
            <a:pPr>
              <a:lnSpc>
                <a:spcPts val="18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endParaRPr lang="ru-RU" sz="1400" dirty="0">
              <a:cs typeface="Times New Roman" panose="02020603050405020304" pitchFamily="18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551384" y="2780928"/>
            <a:ext cx="1127800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434615" y="4221088"/>
            <a:ext cx="1127800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434615" y="5645391"/>
            <a:ext cx="1127800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Группа 72"/>
          <p:cNvGrpSpPr/>
          <p:nvPr/>
        </p:nvGrpSpPr>
        <p:grpSpPr>
          <a:xfrm>
            <a:off x="10200456" y="1871763"/>
            <a:ext cx="504091" cy="504091"/>
            <a:chOff x="9547840" y="1498867"/>
            <a:chExt cx="965948" cy="965948"/>
          </a:xfrm>
        </p:grpSpPr>
        <p:pic>
          <p:nvPicPr>
            <p:cNvPr id="74" name="Рисунок 73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7840" y="1498867"/>
              <a:ext cx="965948" cy="965948"/>
            </a:xfrm>
            <a:prstGeom prst="rect">
              <a:avLst/>
            </a:prstGeom>
          </p:spPr>
        </p:pic>
        <p:sp>
          <p:nvSpPr>
            <p:cNvPr id="75" name="Овал 74"/>
            <p:cNvSpPr/>
            <p:nvPr/>
          </p:nvSpPr>
          <p:spPr>
            <a:xfrm>
              <a:off x="9860661" y="2036690"/>
              <a:ext cx="122987" cy="122987"/>
            </a:xfrm>
            <a:prstGeom prst="ellipse">
              <a:avLst/>
            </a:prstGeom>
            <a:solidFill>
              <a:srgbClr val="E74C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10200455" y="3120278"/>
            <a:ext cx="504091" cy="504091"/>
            <a:chOff x="9547840" y="1498867"/>
            <a:chExt cx="965948" cy="965948"/>
          </a:xfrm>
        </p:grpSpPr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7840" y="1498867"/>
              <a:ext cx="965948" cy="965948"/>
            </a:xfrm>
            <a:prstGeom prst="rect">
              <a:avLst/>
            </a:prstGeom>
          </p:spPr>
        </p:pic>
        <p:sp>
          <p:nvSpPr>
            <p:cNvPr id="78" name="Овал 77"/>
            <p:cNvSpPr/>
            <p:nvPr/>
          </p:nvSpPr>
          <p:spPr>
            <a:xfrm>
              <a:off x="9860661" y="2036690"/>
              <a:ext cx="122987" cy="122987"/>
            </a:xfrm>
            <a:prstGeom prst="ellipse">
              <a:avLst/>
            </a:prstGeom>
            <a:solidFill>
              <a:srgbClr val="E74C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10200455" y="4581128"/>
            <a:ext cx="504091" cy="504091"/>
            <a:chOff x="9547840" y="1498867"/>
            <a:chExt cx="965948" cy="965948"/>
          </a:xfrm>
        </p:grpSpPr>
        <p:pic>
          <p:nvPicPr>
            <p:cNvPr id="80" name="Рисунок 7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7840" y="1498867"/>
              <a:ext cx="965948" cy="965948"/>
            </a:xfrm>
            <a:prstGeom prst="rect">
              <a:avLst/>
            </a:prstGeom>
          </p:spPr>
        </p:pic>
        <p:sp>
          <p:nvSpPr>
            <p:cNvPr id="81" name="Овал 80"/>
            <p:cNvSpPr/>
            <p:nvPr/>
          </p:nvSpPr>
          <p:spPr>
            <a:xfrm>
              <a:off x="9860661" y="2036690"/>
              <a:ext cx="122987" cy="122987"/>
            </a:xfrm>
            <a:prstGeom prst="ellipse">
              <a:avLst/>
            </a:prstGeom>
            <a:solidFill>
              <a:srgbClr val="E74C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2" name="Рисунок 8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801" y="1459495"/>
            <a:ext cx="218602" cy="218602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801" y="2949153"/>
            <a:ext cx="218602" cy="218602"/>
          </a:xfrm>
          <a:prstGeom prst="rect">
            <a:avLst/>
          </a:pr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801" y="4362547"/>
            <a:ext cx="218602" cy="21860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801" y="6021288"/>
            <a:ext cx="218602" cy="218602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9" y="1772816"/>
            <a:ext cx="691517" cy="557155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86" y="3212976"/>
            <a:ext cx="691517" cy="557155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9" y="4672045"/>
            <a:ext cx="691517" cy="557155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99" y="5949280"/>
            <a:ext cx="691517" cy="5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74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Восьмиугольник 48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11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62" name="Рисунок 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67" name="Заголовок 1"/>
          <p:cNvSpPr>
            <a:spLocks noGrp="1"/>
          </p:cNvSpPr>
          <p:nvPr>
            <p:ph type="title"/>
          </p:nvPr>
        </p:nvSpPr>
        <p:spPr>
          <a:xfrm>
            <a:off x="275084" y="141218"/>
            <a:ext cx="10919219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ДЕЯТЕЛЬНОСТЬ РАБОЧЕЙ ГРУППЫ ПО «РЕГУЛЯТОРНОЙ ГИЛЬОТИНЕ»</a:t>
            </a: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304522" y="1052736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4500735" y="6095618"/>
            <a:ext cx="7328657" cy="764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Направление протокола заседания членов рабочей группы в полном составе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ФОИВ-разработчик (</a:t>
            </a:r>
            <a:r>
              <a:rPr lang="ru-RU" sz="1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течение 1 рабочего дня со дня его поступления </a:t>
            </a:r>
            <a:r>
              <a:rPr lang="ru-RU" sz="1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Аналитический центр </a:t>
            </a:r>
            <a:r>
              <a:rPr lang="ru-RU" sz="1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1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Правительстве Российской Федерации </a:t>
            </a:r>
            <a:r>
              <a:rPr lang="ru-RU" sz="1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1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ответственного секретаря </a:t>
            </a:r>
            <a:r>
              <a:rPr lang="ru-RU" sz="1400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рабочей </a:t>
            </a:r>
            <a:r>
              <a:rPr lang="ru-RU" sz="1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группы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2"/>
          <a:stretch/>
        </p:blipFill>
        <p:spPr>
          <a:xfrm>
            <a:off x="1047058" y="1874849"/>
            <a:ext cx="1850928" cy="1802948"/>
          </a:xfrm>
          <a:prstGeom prst="rect">
            <a:avLst/>
          </a:prstGeom>
        </p:spPr>
      </p:pic>
      <p:sp>
        <p:nvSpPr>
          <p:cNvPr id="71" name="Прямоугольник 70"/>
          <p:cNvSpPr/>
          <p:nvPr/>
        </p:nvSpPr>
        <p:spPr>
          <a:xfrm>
            <a:off x="356945" y="1148538"/>
            <a:ext cx="3128161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000"/>
              </a:lnSpc>
            </a:pPr>
            <a:r>
              <a:rPr lang="ru-RU" b="1" dirty="0">
                <a:solidFill>
                  <a:srgbClr val="002060"/>
                </a:solidFill>
              </a:rPr>
              <a:t>Проект нормативного правового акта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622777" y="1264155"/>
            <a:ext cx="6729807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  <a:spcAft>
                <a:spcPts val="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Аналитический центр при Правительстве Российской Федерации (</a:t>
            </a:r>
            <a:r>
              <a:rPr lang="ru-RU" sz="1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 рабочий день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493561" y="1604866"/>
            <a:ext cx="7502454" cy="1913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Профильная рабочая группа в составе представителей от органов власти, а также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экспертного и делового сообщества (</a:t>
            </a:r>
            <a:r>
              <a:rPr lang="ru-RU" sz="1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15 рабочих дней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</a:p>
          <a:p>
            <a:pPr algn="ctr">
              <a:lnSpc>
                <a:spcPts val="300"/>
              </a:lnSpc>
            </a:pPr>
            <a:endParaRPr lang="ru-RU" sz="1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975">
              <a:lnSpc>
                <a:spcPts val="1400"/>
              </a:lnSpc>
              <a:tabLst>
                <a:tab pos="542925" algn="l"/>
              </a:tabLst>
            </a:pPr>
            <a:r>
              <a:rPr lang="ru-RU" sz="1400" b="1" i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2.1</a:t>
            </a: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рассмотрение </a:t>
            </a: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проекта акта </a:t>
            </a: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членами рабочей группы от </a:t>
            </a: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экспертного </a:t>
            </a: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и </a:t>
            </a: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делового </a:t>
            </a: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сообщества, составление и подписание протокола</a:t>
            </a:r>
          </a:p>
          <a:p>
            <a:pPr marL="180975">
              <a:lnSpc>
                <a:spcPts val="500"/>
              </a:lnSpc>
              <a:tabLst>
                <a:tab pos="542925" algn="l"/>
              </a:tabLst>
            </a:pPr>
            <a:endParaRPr lang="ru-RU" sz="1400" i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975">
              <a:lnSpc>
                <a:spcPts val="1400"/>
              </a:lnSpc>
              <a:tabLst>
                <a:tab pos="542925" algn="l"/>
              </a:tabLst>
            </a:pPr>
            <a:r>
              <a:rPr lang="ru-RU" sz="1400" b="1" i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2.2</a:t>
            </a: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направление протокола заседания членов рабочей группы от экспертного </a:t>
            </a:r>
            <a:b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и делового сообщества сопредседателю рабочей группы от органов власти </a:t>
            </a:r>
          </a:p>
          <a:p>
            <a:pPr marL="180975">
              <a:lnSpc>
                <a:spcPts val="500"/>
              </a:lnSpc>
              <a:tabLst>
                <a:tab pos="542925" algn="l"/>
              </a:tabLst>
            </a:pPr>
            <a:endParaRPr lang="ru-RU" sz="1400" i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975">
              <a:lnSpc>
                <a:spcPts val="1400"/>
              </a:lnSpc>
              <a:tabLst>
                <a:tab pos="542925" algn="l"/>
              </a:tabLst>
            </a:pPr>
            <a:r>
              <a:rPr lang="ru-RU" sz="1400" b="1" i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2.3</a:t>
            </a: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рассмотрение проекта акта на заседании членов рабочей группы от органов </a:t>
            </a:r>
            <a:b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власти от экспертного и </a:t>
            </a: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делового </a:t>
            </a: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сообщества – рабочей группы в полном составе</a:t>
            </a:r>
          </a:p>
          <a:p>
            <a:pPr algn="ctr">
              <a:lnSpc>
                <a:spcPts val="1500"/>
              </a:lnSpc>
              <a:spcAft>
                <a:spcPts val="0"/>
              </a:spcAft>
            </a:pP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ru-RU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3906441" y="1124744"/>
            <a:ext cx="45719" cy="424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046241" y="1052736"/>
            <a:ext cx="525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3906441" y="1772816"/>
            <a:ext cx="45719" cy="14149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4046241" y="2132856"/>
            <a:ext cx="525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3906441" y="3458904"/>
            <a:ext cx="45719" cy="573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4046241" y="3458034"/>
            <a:ext cx="525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3906441" y="4388799"/>
            <a:ext cx="45719" cy="573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4046241" y="4387929"/>
            <a:ext cx="525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3906441" y="5317736"/>
            <a:ext cx="45719" cy="573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4046241" y="5316866"/>
            <a:ext cx="525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3906441" y="6182401"/>
            <a:ext cx="45719" cy="573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4046241" y="6238527"/>
            <a:ext cx="525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6</a:t>
            </a:r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>
            <a:off x="8688288" y="3616053"/>
            <a:ext cx="0" cy="161314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>
            <a:off x="4699299" y="3599689"/>
            <a:ext cx="1296144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о согласовании проекта акта  </a:t>
            </a:r>
            <a:endParaRPr lang="ru-RU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6294369" y="3773720"/>
            <a:ext cx="2232248" cy="25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о доработке проекта акта </a:t>
            </a:r>
            <a:endParaRPr lang="ru-RU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8796993" y="3575501"/>
            <a:ext cx="3201204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о несогласии с позицией, принятой на заседании членов рабочей группы</a:t>
            </a:r>
          </a:p>
          <a:p>
            <a:pPr algn="ctr">
              <a:lnSpc>
                <a:spcPts val="1300"/>
              </a:lnSpc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от экспертного и делового сообщества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4518157" y="3283783"/>
            <a:ext cx="6834427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400" i="1" dirty="0">
                <a:solidFill>
                  <a:srgbClr val="3C752D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Принимается одно из следующих решений:</a:t>
            </a: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>
            <a:off x="6023992" y="3616053"/>
            <a:ext cx="0" cy="161314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/>
          <p:cNvSpPr/>
          <p:nvPr/>
        </p:nvSpPr>
        <p:spPr>
          <a:xfrm>
            <a:off x="6023992" y="4293096"/>
            <a:ext cx="2520280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 согласованию с ФОИВ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разработчиком определяется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дата повторного представления проекта акта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8760296" y="4293096"/>
            <a:ext cx="3344830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рассмотрение проекта акта подкомиссией при Правительственной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комиссии по проведению административной реформы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4583832" y="5247450"/>
            <a:ext cx="7052441" cy="764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Итоги обсуждения проектов актов на заседании членов рабочей группы в полном составе с учетом позиций, принятых на заседании членов рабочей группы от экспертного и делового сообщества, оформляются в протоколах заседаний рабочей группы в полном составе (</a:t>
            </a:r>
            <a:r>
              <a:rPr lang="ru-RU" sz="14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 рабочих дней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90345" y="4365104"/>
            <a:ext cx="34613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ФОИВ-разработчик</a:t>
            </a:r>
          </a:p>
        </p:txBody>
      </p:sp>
      <p:pic>
        <p:nvPicPr>
          <p:cNvPr id="96" name="Рисунок 95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85" y="4907357"/>
            <a:ext cx="1731300" cy="1561317"/>
          </a:xfrm>
          <a:prstGeom prst="rect">
            <a:avLst/>
          </a:prstGeom>
        </p:spPr>
      </p:pic>
      <p:sp>
        <p:nvSpPr>
          <p:cNvPr id="97" name="Шеврон 96"/>
          <p:cNvSpPr/>
          <p:nvPr/>
        </p:nvSpPr>
        <p:spPr>
          <a:xfrm rot="16200000">
            <a:off x="1721032" y="3672770"/>
            <a:ext cx="484439" cy="612196"/>
          </a:xfrm>
          <a:prstGeom prst="chevron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8" name="Шеврон 97"/>
          <p:cNvSpPr/>
          <p:nvPr/>
        </p:nvSpPr>
        <p:spPr>
          <a:xfrm>
            <a:off x="3215680" y="1189688"/>
            <a:ext cx="484439" cy="612196"/>
          </a:xfrm>
          <a:prstGeom prst="chevron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9" name="Шеврон 98"/>
          <p:cNvSpPr/>
          <p:nvPr/>
        </p:nvSpPr>
        <p:spPr>
          <a:xfrm rot="5400000">
            <a:off x="4182019" y="1363123"/>
            <a:ext cx="256987" cy="324760"/>
          </a:xfrm>
          <a:prstGeom prst="chevron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0" name="Шеврон 99"/>
          <p:cNvSpPr/>
          <p:nvPr/>
        </p:nvSpPr>
        <p:spPr>
          <a:xfrm rot="5400000">
            <a:off x="4171754" y="2462156"/>
            <a:ext cx="256987" cy="324760"/>
          </a:xfrm>
          <a:prstGeom prst="chevron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1" name="Шеврон 100"/>
          <p:cNvSpPr/>
          <p:nvPr/>
        </p:nvSpPr>
        <p:spPr>
          <a:xfrm rot="5400000">
            <a:off x="4182019" y="3729711"/>
            <a:ext cx="256987" cy="324760"/>
          </a:xfrm>
          <a:prstGeom prst="chevron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2" name="Шеврон 101"/>
          <p:cNvSpPr/>
          <p:nvPr/>
        </p:nvSpPr>
        <p:spPr>
          <a:xfrm rot="5400000">
            <a:off x="4171754" y="4677561"/>
            <a:ext cx="256987" cy="324760"/>
          </a:xfrm>
          <a:prstGeom prst="chevron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3" name="Шеврон 102"/>
          <p:cNvSpPr/>
          <p:nvPr/>
        </p:nvSpPr>
        <p:spPr>
          <a:xfrm rot="5400000">
            <a:off x="4192283" y="5658406"/>
            <a:ext cx="256987" cy="324760"/>
          </a:xfrm>
          <a:prstGeom prst="chevron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" name="Шеврон 103"/>
          <p:cNvSpPr/>
          <p:nvPr/>
        </p:nvSpPr>
        <p:spPr>
          <a:xfrm rot="10800000">
            <a:off x="3071664" y="6165304"/>
            <a:ext cx="484439" cy="612196"/>
          </a:xfrm>
          <a:prstGeom prst="chevron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57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Восьмиугольник 37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</a:rPr>
              <a:t>12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cxnSp>
        <p:nvCxnSpPr>
          <p:cNvPr id="49" name="Прямая соединительная линия 48"/>
          <p:cNvCxnSpPr/>
          <p:nvPr/>
        </p:nvCxnSpPr>
        <p:spPr>
          <a:xfrm>
            <a:off x="7680176" y="2964915"/>
            <a:ext cx="1152128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9473544" y="1722992"/>
            <a:ext cx="34613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err="1">
                <a:solidFill>
                  <a:srgbClr val="002060"/>
                </a:solidFill>
              </a:rPr>
              <a:t>Минобрнауки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России</a:t>
            </a:r>
          </a:p>
        </p:txBody>
      </p:sp>
      <p:sp>
        <p:nvSpPr>
          <p:cNvPr id="51" name="Овал 50"/>
          <p:cNvSpPr/>
          <p:nvPr/>
        </p:nvSpPr>
        <p:spPr>
          <a:xfrm>
            <a:off x="6961194" y="1766532"/>
            <a:ext cx="573918" cy="5739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 стрелкой 51"/>
          <p:cNvCxnSpPr/>
          <p:nvPr/>
        </p:nvCxnSpPr>
        <p:spPr>
          <a:xfrm>
            <a:off x="7680176" y="2045251"/>
            <a:ext cx="100811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Рисунок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471" y="1729601"/>
            <a:ext cx="750176" cy="789544"/>
          </a:xfrm>
          <a:prstGeom prst="rect">
            <a:avLst/>
          </a:prstGeom>
        </p:spPr>
      </p:pic>
      <p:sp>
        <p:nvSpPr>
          <p:cNvPr id="54" name="Прямоугольник 53"/>
          <p:cNvSpPr/>
          <p:nvPr/>
        </p:nvSpPr>
        <p:spPr>
          <a:xfrm>
            <a:off x="6102" y="1677980"/>
            <a:ext cx="6120680" cy="4127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Рабочая группа по реализации механизма «регуляторной гильотины» в сфере образования</a:t>
            </a:r>
          </a:p>
          <a:p>
            <a:pPr lvl="0" algn="r">
              <a:lnSpc>
                <a:spcPct val="115000"/>
              </a:lnSpc>
              <a:spcAft>
                <a:spcPts val="0"/>
              </a:spcAft>
            </a:pP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Рабочая группа по реализации механизма «регуляторной гильотины» в сфере трудовых отношений и охраны труда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r">
              <a:lnSpc>
                <a:spcPct val="115000"/>
              </a:lnSpc>
              <a:spcAft>
                <a:spcPts val="0"/>
              </a:spcAft>
            </a:pP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Рабочая группа по реализации механизма «регуляторной гильотины» в сфере миграции</a:t>
            </a:r>
          </a:p>
          <a:p>
            <a:pPr lvl="0" algn="r">
              <a:lnSpc>
                <a:spcPct val="115000"/>
              </a:lnSpc>
              <a:spcAft>
                <a:spcPts val="0"/>
              </a:spcAft>
            </a:pP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Рабочая группа по реализации механизма «регуляторной гильотины» в сфере связи и информационных технологий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6961194" y="2673559"/>
            <a:ext cx="573918" cy="5739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6962242" y="3613937"/>
            <a:ext cx="573918" cy="5739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6961194" y="4520964"/>
            <a:ext cx="573918" cy="5739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6194297" y="1766532"/>
            <a:ext cx="45719" cy="573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6334097" y="1822658"/>
            <a:ext cx="525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6194297" y="2695469"/>
            <a:ext cx="45719" cy="573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6334097" y="2751595"/>
            <a:ext cx="525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6194297" y="3624406"/>
            <a:ext cx="45719" cy="573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6334097" y="3680532"/>
            <a:ext cx="525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6194297" y="4554301"/>
            <a:ext cx="45719" cy="5739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6334097" y="4610427"/>
            <a:ext cx="525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2060"/>
                </a:solidFill>
              </a:rPr>
              <a:t>4</a:t>
            </a:r>
          </a:p>
        </p:txBody>
      </p:sp>
      <p:cxnSp>
        <p:nvCxnSpPr>
          <p:cNvPr id="77" name="Прямая со стрелкой 76"/>
          <p:cNvCxnSpPr/>
          <p:nvPr/>
        </p:nvCxnSpPr>
        <p:spPr>
          <a:xfrm flipV="1">
            <a:off x="8832304" y="2340450"/>
            <a:ext cx="0" cy="620069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7677596" y="3926538"/>
            <a:ext cx="137073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flipV="1">
            <a:off x="9048328" y="2548613"/>
            <a:ext cx="0" cy="137792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7677596" y="4807923"/>
            <a:ext cx="15867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flipV="1">
            <a:off x="9264352" y="2477299"/>
            <a:ext cx="0" cy="2330626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Рисунок 8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996" y="3353163"/>
            <a:ext cx="2301133" cy="1997383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068" y="1896803"/>
            <a:ext cx="320170" cy="280026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859" y="2825669"/>
            <a:ext cx="280026" cy="280026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476" y="3701435"/>
            <a:ext cx="356012" cy="356012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859" y="4667910"/>
            <a:ext cx="280026" cy="280026"/>
          </a:xfrm>
          <a:prstGeom prst="rect">
            <a:avLst/>
          </a:prstGeom>
        </p:spPr>
      </p:pic>
      <p:sp>
        <p:nvSpPr>
          <p:cNvPr id="90" name="Прямоугольник 89"/>
          <p:cNvSpPr/>
          <p:nvPr/>
        </p:nvSpPr>
        <p:spPr>
          <a:xfrm>
            <a:off x="2563153" y="3159518"/>
            <a:ext cx="3614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аттестация педагогических работников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2639616" y="4098296"/>
            <a:ext cx="349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иностранные студенты и аспиранты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9473543" y="2473588"/>
            <a:ext cx="2636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участие в рамках установленных полномочий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400" dirty="0"/>
          </a:p>
        </p:txBody>
      </p:sp>
      <p:sp>
        <p:nvSpPr>
          <p:cNvPr id="93" name="Заголовок 1"/>
          <p:cNvSpPr>
            <a:spLocks noGrp="1"/>
          </p:cNvSpPr>
          <p:nvPr>
            <p:ph type="title"/>
          </p:nvPr>
        </p:nvSpPr>
        <p:spPr>
          <a:xfrm>
            <a:off x="275084" y="141218"/>
            <a:ext cx="10919219" cy="81912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РАБОЧИЕ ГРУППЫ ПО РЕАЛИЗАЦИИ МЕХАНИЗМА </a:t>
            </a: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РЕГУЛЯТОРНОЙ ГИЛЬОТИНЫ»</a:t>
            </a:r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>
            <a:off x="304522" y="1052736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163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530" y="4757086"/>
            <a:ext cx="2376264" cy="1965932"/>
          </a:xfrm>
          <a:prstGeom prst="rect">
            <a:avLst/>
          </a:prstGeom>
        </p:spPr>
      </p:pic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F6EC0D82-16C8-4E80-BAE1-4C88F58ADAE2}"/>
              </a:ext>
            </a:extLst>
          </p:cNvPr>
          <p:cNvSpPr txBox="1">
            <a:spLocks/>
          </p:cNvSpPr>
          <p:nvPr/>
        </p:nvSpPr>
        <p:spPr>
          <a:xfrm>
            <a:off x="660325" y="4384174"/>
            <a:ext cx="4042474" cy="42025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5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Пересмотр полномочий </a:t>
            </a:r>
            <a:r>
              <a:rPr lang="ru-RU" sz="1500" b="1" i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Рособрнадзора</a:t>
            </a:r>
            <a:endParaRPr lang="ru-RU" sz="1500" b="1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56" y="4381936"/>
            <a:ext cx="291587" cy="291587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571629" y="4311220"/>
            <a:ext cx="66692" cy="38896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F6EC0D82-16C8-4E80-BAE1-4C88F58ADAE2}"/>
              </a:ext>
            </a:extLst>
          </p:cNvPr>
          <p:cNvSpPr txBox="1">
            <a:spLocks/>
          </p:cNvSpPr>
          <p:nvPr/>
        </p:nvSpPr>
        <p:spPr>
          <a:xfrm>
            <a:off x="660325" y="1197699"/>
            <a:ext cx="6067634" cy="42025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5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Пересмотр регламентации образовательной деятельности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57" y="1195460"/>
            <a:ext cx="291587" cy="291587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571630" y="1124744"/>
            <a:ext cx="66692" cy="38896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0" name="Прямоугольник 29"/>
          <p:cNvSpPr/>
          <p:nvPr/>
        </p:nvSpPr>
        <p:spPr>
          <a:xfrm>
            <a:off x="1398515" y="2643039"/>
            <a:ext cx="5047355" cy="238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25"/>
              </a:lnSpc>
            </a:pP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аккредитация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90187" y="1715388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441315" y="1809330"/>
            <a:ext cx="5047355" cy="23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25"/>
              </a:lnSpc>
            </a:pP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Лицензирование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083954" y="2104595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394964" y="3487676"/>
            <a:ext cx="5047355" cy="23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25"/>
              </a:lnSpc>
            </a:pP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Надзор в сфере образования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090187" y="2555612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388732" y="3050567"/>
            <a:ext cx="5047355" cy="23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25"/>
              </a:lnSpc>
            </a:pP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Контроль качества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069895" y="2962739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418807" y="2197252"/>
            <a:ext cx="5047355" cy="23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25"/>
              </a:lnSpc>
            </a:pP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Лицензионный контроль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060112" y="3419708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24680" y="1428181"/>
            <a:ext cx="25553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accent6">
                    <a:lumMod val="50000"/>
                  </a:schemeClr>
                </a:solidFill>
              </a:rPr>
              <a:t>Сейчас:</a:t>
            </a:r>
            <a:endParaRPr lang="ru-RU" sz="1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622643" y="2647241"/>
            <a:ext cx="5047355" cy="238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25"/>
              </a:lnSpc>
            </a:pP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аккредитация, </a:t>
            </a: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включая </a:t>
            </a: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контроль </a:t>
            </a:r>
            <a:r>
              <a:rPr lang="ru-RU" sz="14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качества</a:t>
            </a:r>
            <a:endParaRPr lang="ru-RU" sz="14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271948" y="1718440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622927" y="1788905"/>
            <a:ext cx="5047355" cy="23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25"/>
              </a:lnSpc>
            </a:pP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Лицензирование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271948" y="2123564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5271948" y="2549372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617647" y="4470039"/>
            <a:ext cx="83843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Контроль в рамках Кодекса Российской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Федерации об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административных </a:t>
            </a:r>
            <a:endParaRPr lang="ru-RU" sz="1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правонарушениях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249605" y="4375651"/>
            <a:ext cx="394186" cy="277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5622644" y="2203975"/>
            <a:ext cx="5047355" cy="23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25"/>
              </a:lnSpc>
            </a:pPr>
            <a:r>
              <a:rPr lang="ru-RU" sz="1400" i="1" dirty="0">
                <a:ea typeface="Calibri" panose="020F0502020204030204" pitchFamily="34" charset="0"/>
                <a:cs typeface="Times New Roman" panose="02020603050405020304" pitchFamily="18" charset="0"/>
              </a:rPr>
              <a:t>Лицензионный контроль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215680" y="1412776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860000"/>
                </a:solidFill>
              </a:rPr>
              <a:t>Предлагается:</a:t>
            </a:r>
            <a:endParaRPr lang="ru-RU" sz="1400" i="1" dirty="0">
              <a:solidFill>
                <a:srgbClr val="860000"/>
              </a:solidFill>
            </a:endParaRPr>
          </a:p>
        </p:txBody>
      </p:sp>
      <p:sp>
        <p:nvSpPr>
          <p:cNvPr id="41" name="Восьмиугольник 40">
            <a:extLst>
              <a:ext uri="{FF2B5EF4-FFF2-40B4-BE49-F238E27FC236}">
                <a16:creationId xmlns:a16="http://schemas.microsoft.com/office/drawing/2014/main" xmlns="" id="{24EC5C43-BAAE-4DC1-97B2-B8B68AD5B8AE}"/>
              </a:ext>
            </a:extLst>
          </p:cNvPr>
          <p:cNvSpPr/>
          <p:nvPr/>
        </p:nvSpPr>
        <p:spPr>
          <a:xfrm>
            <a:off x="11171014" y="6165304"/>
            <a:ext cx="403557" cy="388135"/>
          </a:xfrm>
          <a:prstGeom prst="octagon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13</a:t>
            </a:r>
            <a:endParaRPr lang="ru-RU" sz="1200" b="1" dirty="0">
              <a:solidFill>
                <a:srgbClr val="002060"/>
              </a:solidFill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10672922" y="260649"/>
            <a:ext cx="1399742" cy="1082522"/>
            <a:chOff x="10740944" y="235130"/>
            <a:chExt cx="1410588" cy="1012467"/>
          </a:xfrm>
        </p:grpSpPr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3655" y="235130"/>
              <a:ext cx="625168" cy="563799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10740944" y="858988"/>
              <a:ext cx="1410588" cy="38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НАУКИ 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ВЫСШЕГО ОБРАЗОВАНИЯ</a:t>
              </a:r>
              <a:b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7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РОССИЙСКОЙ ФЕДЕРАЦИИ</a:t>
              </a:r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1040478" y="4739724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1408685" y="4857272"/>
            <a:ext cx="5047355" cy="238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25"/>
              </a:lnSpc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Итоговая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аттестация (ЕГЭ)</a:t>
            </a:r>
            <a:endParaRPr lang="ru-RU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034245" y="5229200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388429" y="5661505"/>
            <a:ext cx="68570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Признание иностранного образования и </a:t>
            </a:r>
            <a:endParaRPr lang="ru-RU" sz="1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или) иностранной квалификации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1040478" y="5680217"/>
            <a:ext cx="3941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398515" y="5239316"/>
            <a:ext cx="68632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Организация формирования и ведения </a:t>
            </a:r>
            <a:endParaRPr lang="ru-RU" sz="1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информационных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систем в сфере образования</a:t>
            </a:r>
          </a:p>
        </p:txBody>
      </p:sp>
      <p:sp>
        <p:nvSpPr>
          <p:cNvPr id="69" name="Заголовок 1"/>
          <p:cNvSpPr txBox="1">
            <a:spLocks/>
          </p:cNvSpPr>
          <p:nvPr/>
        </p:nvSpPr>
        <p:spPr>
          <a:xfrm>
            <a:off x="275084" y="141218"/>
            <a:ext cx="10919219" cy="8191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ЗАКОНОПРОЕКТ О ВНЕСЕНИИ ИЗМЕНЕНИЙ В ФЗ «ОБ ОБРАЗОВАНИИ» ПО ОПТИМИЗАЦИИ ОБЯЗАТЕЛЬНЫХ ТРЕБОВАНИЙ</a:t>
            </a: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304522" y="1052736"/>
            <a:ext cx="9698455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бъект 2">
            <a:extLst>
              <a:ext uri="{FF2B5EF4-FFF2-40B4-BE49-F238E27FC236}">
                <a16:creationId xmlns:a16="http://schemas.microsoft.com/office/drawing/2014/main" xmlns="" id="{243625E5-F284-4445-8FB0-6CBA626F6E67}"/>
              </a:ext>
            </a:extLst>
          </p:cNvPr>
          <p:cNvSpPr txBox="1">
            <a:spLocks/>
          </p:cNvSpPr>
          <p:nvPr/>
        </p:nvSpPr>
        <p:spPr>
          <a:xfrm>
            <a:off x="6600056" y="3314115"/>
            <a:ext cx="4570958" cy="82552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300" i="1" dirty="0">
                <a:cs typeface="Times New Roman" panose="02020603050405020304" pitchFamily="18" charset="0"/>
              </a:rPr>
              <a:t>реорганизация образовательной </a:t>
            </a:r>
            <a:r>
              <a:rPr lang="ru-RU" sz="1300" i="1" dirty="0" smtClean="0">
                <a:cs typeface="Times New Roman" panose="02020603050405020304" pitchFamily="18" charset="0"/>
              </a:rPr>
              <a:t>организации 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300" i="1" dirty="0" smtClean="0">
                <a:cs typeface="Times New Roman" panose="02020603050405020304" pitchFamily="18" charset="0"/>
              </a:rPr>
              <a:t>замене </a:t>
            </a:r>
            <a:r>
              <a:rPr lang="ru-RU" sz="1300" i="1" dirty="0">
                <a:cs typeface="Times New Roman" panose="02020603050405020304" pitchFamily="18" charset="0"/>
              </a:rPr>
              <a:t>руководителя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ru-RU" sz="1300" i="1" dirty="0" smtClean="0">
                <a:cs typeface="Times New Roman" panose="02020603050405020304" pitchFamily="18" charset="0"/>
              </a:rPr>
              <a:t>подтверждение аккредитации </a:t>
            </a:r>
            <a:endParaRPr lang="ru-RU" sz="1300" i="1" dirty="0">
              <a:cs typeface="Times New Roman" panose="02020603050405020304" pitchFamily="18" charset="0"/>
            </a:endParaRP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3429000"/>
            <a:ext cx="228423" cy="228423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3" y="3668816"/>
            <a:ext cx="228423" cy="220589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732" y="3925312"/>
            <a:ext cx="228423" cy="2284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433043" y="2891233"/>
            <a:ext cx="6096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14313" indent="-214313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1300" i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по итогам оценки </a:t>
            </a:r>
            <a:r>
              <a:rPr lang="ru-RU" sz="1300" i="1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показателей мониторинга деятельности организаций</a:t>
            </a:r>
            <a:endParaRPr lang="ru-RU" sz="1300" i="1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89" name="Рисунок 8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97" y="4985324"/>
            <a:ext cx="683972" cy="702600"/>
          </a:xfrm>
          <a:prstGeom prst="rect">
            <a:avLst/>
          </a:prstGeom>
        </p:spPr>
      </p:pic>
      <p:sp>
        <p:nvSpPr>
          <p:cNvPr id="10" name="Стрелка вниз 9"/>
          <p:cNvSpPr/>
          <p:nvPr/>
        </p:nvSpPr>
        <p:spPr>
          <a:xfrm>
            <a:off x="8112224" y="3193032"/>
            <a:ext cx="216024" cy="221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030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1" y="2681626"/>
            <a:ext cx="9143999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БЛАГОДАРЮ</a:t>
            </a:r>
          </a:p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ЗА ВНИМАНИЕ!</a:t>
            </a:r>
            <a:endParaRPr lang="ru-RU" sz="4000" b="1" spc="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9586</TotalTime>
  <Words>1472</Words>
  <Application>Microsoft Office PowerPoint</Application>
  <PresentationFormat>Широкоэкранный</PresentationFormat>
  <Paragraphs>250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Geometria</vt:lpstr>
      <vt:lpstr>Tahoma</vt:lpstr>
      <vt:lpstr>Times New Roman</vt:lpstr>
      <vt:lpstr>Verdana</vt:lpstr>
      <vt:lpstr>Wingdings</vt:lpstr>
      <vt:lpstr>Wingdings 2</vt:lpstr>
      <vt:lpstr>HDOfficeLightV0</vt:lpstr>
      <vt:lpstr>«РЕГУЛЯТОРНАЯ ГИЛЬОТИНА»  В СФЕРЕ ВЫСШЕГО ОБРАЗОВАНИЯ </vt:lpstr>
      <vt:lpstr>ПРО «РЕГУЛЯТОРНУЮ ГИЛЬОТИНУ»</vt:lpstr>
      <vt:lpstr>ЗАКОНОПРОЕКТ «ОБ ОБЯЗАТЕЛЬНЫХ ТРЕБОВАНИЯХ  В РОССИЙСКОЙ ФЕДЕРАЦИИ»</vt:lpstr>
      <vt:lpstr>СФЕРА РЕГУЛИРОВАНИЯ ЗАКОНОПРОЕКТА  «ОБ ОБЯЗАТЕЛЬНЫХ ТРЕБОВАНИЯХ В РОССИЙСКОЙ ФЕДЕРАЦИИ»</vt:lpstr>
      <vt:lpstr>ПРЕДЛОЖЕНИЯ ПО СОДЕРЖАНИЮ СТАТЕЙ ОСОБЕННОЙ ЧАСТИ ЗАКОНОПРОЕКТА «ОБ ОБЯЗАТЕЛЬНЫХ ТРЕБОВАНИЯХ  В РОССИЙСКОЙ ФЕДЕРАЦИИ»</vt:lpstr>
      <vt:lpstr>ПРАВОВОЕ РЕГУЛИРОВАНИЕ ОТНОШЕНИЙ В СФЕРЕ ОБРАЗОВАНИЯ</vt:lpstr>
      <vt:lpstr>«РЕГУЛЯТОРНАЯ ГИЛЬОТИНА» В СФЕРЕ ВЫСШЕГО ОБРАЗОВАНИЯ</vt:lpstr>
      <vt:lpstr>РЕГУЛИРОВАНИЕ ОБЯЗАТЕЛЬНЫХ ТРЕБОВАНИЙ ЧЕРЕЗ ОПТИМИЗАЦИЮ ПОЛНОМОЧИЙ В СФЕРЕ ВЫСШЕГО ОБРАЗОВАНИЯ</vt:lpstr>
      <vt:lpstr>«РЕГУЛЯТОРНАЯ ГИЛЬОТИНА»: С НАМИ ИЛИ БЕЗ НАС</vt:lpstr>
      <vt:lpstr>РЕЗУЛЬТАТЫ ОПРОСА ВУЗОВ ПО ОБЯЗАТЕЛЬНЫМ ТРЕБОВАНИЯМ В СФЕРЕ ВЫСШЕГО И ДОПОЛНИТЕЛЬНОГО ПРОФЕССИОНАЛЬНОГО ОБРАЗОВАНИЯ</vt:lpstr>
      <vt:lpstr>ПЕРЕЧЕНЬ ЗАКОНОПРОЕКТОВ В РАМКАХ РЕАЛИЗАЦИИ «РЕГУЛЯТОРНОЙ ГИЛЬОТИНЫ»</vt:lpstr>
      <vt:lpstr>ДЕЯТЕЛЬНОСТЬ РАБОЧЕЙ ГРУППЫ ПО «РЕГУЛЯТОРНОЙ ГИЛЬОТИНЕ»</vt:lpstr>
      <vt:lpstr>РАБОЧИЕ ГРУППЫ ПО РЕАЛИЗАЦИИ МЕХАНИЗМА  «РЕГУЛЯТОРНОЙ ГИЛЬОТИНЫ»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регуляторной гильотине</dc:title>
  <dc:creator>Ильина Ирина</dc:creator>
  <cp:lastModifiedBy>Кузнецова Виктория Александровна</cp:lastModifiedBy>
  <cp:revision>1016</cp:revision>
  <cp:lastPrinted>2020-02-18T14:21:58Z</cp:lastPrinted>
  <dcterms:created xsi:type="dcterms:W3CDTF">2017-04-24T14:40:30Z</dcterms:created>
  <dcterms:modified xsi:type="dcterms:W3CDTF">2020-05-19T08:05:24Z</dcterms:modified>
</cp:coreProperties>
</file>