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93" r:id="rId3"/>
    <p:sldId id="297" r:id="rId4"/>
    <p:sldId id="296" r:id="rId5"/>
    <p:sldId id="286" r:id="rId6"/>
    <p:sldId id="287" r:id="rId7"/>
    <p:sldId id="283" r:id="rId8"/>
    <p:sldId id="288" r:id="rId9"/>
    <p:sldId id="284" r:id="rId10"/>
    <p:sldId id="289" r:id="rId11"/>
    <p:sldId id="290" r:id="rId12"/>
    <p:sldId id="291" r:id="rId13"/>
    <p:sldId id="292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1937"/>
    <a:srgbClr val="E2F0D9"/>
    <a:srgbClr val="42B449"/>
    <a:srgbClr val="283B81"/>
    <a:srgbClr val="E2E2E2"/>
    <a:srgbClr val="D4E0EC"/>
    <a:srgbClr val="F9FBFD"/>
    <a:srgbClr val="22367B"/>
    <a:srgbClr val="F0F4FA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 autoAdjust="0"/>
    <p:restoredTop sz="94060" autoAdjust="0"/>
  </p:normalViewPr>
  <p:slideViewPr>
    <p:cSldViewPr snapToGrid="0" snapToObjects="1">
      <p:cViewPr>
        <p:scale>
          <a:sx n="76" d="100"/>
          <a:sy n="76" d="100"/>
        </p:scale>
        <p:origin x="-204" y="-72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59333A-1B43-4103-9C2F-6451341F3D00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B56CEE-68AF-4882-AA57-8B69C29BBE17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Развитие интеллектуального потенциала нации</a:t>
          </a:r>
        </a:p>
      </dgm:t>
    </dgm:pt>
    <dgm:pt modelId="{8D6B26F6-0DA5-49E7-B110-E483B8503F70}" type="parTrans" cxnId="{FDA8D3BE-86F7-4CDB-B12E-0364AA772D3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455C6BDB-BCA6-4FEE-99DB-7D7CE3D60D2F}" type="sibTrans" cxnId="{FDA8D3BE-86F7-4CDB-B12E-0364AA772D3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B5DA01C-B05D-4808-846E-A0F63DDA062A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Научно-техническое и интеллектуальное обеспечение структурных изменений в экономике</a:t>
          </a:r>
          <a:endParaRPr lang="ru-RU" sz="1600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EBBBD275-B0E3-4661-82E1-4651D3386603}" type="parTrans" cxnId="{0F0E2E55-383D-4EBF-B7B9-7563FB81D9B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07A15AD6-C943-4697-B424-B524820999AD}" type="sibTrans" cxnId="{0F0E2E55-383D-4EBF-B7B9-7563FB81D9B4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606BC0AC-ACFB-4EEB-84CD-C77C3917C179}">
      <dgm:prSet custT="1"/>
      <dgm:spPr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</dgm:spPr>
      <dgm:t>
        <a:bodyPr/>
        <a:lstStyle/>
        <a:p>
          <a:pPr rtl="0"/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III.</a:t>
          </a:r>
          <a:r>
            <a:rPr lang="ru-RU" sz="2000" b="1" i="1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Эффективная организация и технологическое                                     обновление научной, научно-технической и инновационной                        деятельности</a:t>
          </a:r>
          <a:endParaRPr lang="ru-RU" sz="1600" i="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29CB6A48-D680-441C-8F0B-32090AFEA3BB}" type="parTrans" cxnId="{CF419252-09A5-4098-8F6A-634A9AEE87D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884FAF78-9F4B-4FC6-8195-7ED7881CE645}" type="sibTrans" cxnId="{CF419252-09A5-4098-8F6A-634A9AEE87D3}">
      <dgm:prSet/>
      <dgm:spPr/>
      <dgm:t>
        <a:bodyPr/>
        <a:lstStyle/>
        <a:p>
          <a:endParaRPr lang="ru-RU" sz="180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gm:t>
    </dgm:pt>
    <dgm:pt modelId="{D2B1CD9C-0110-4AE7-854F-FFFFC1857281}" type="pres">
      <dgm:prSet presAssocID="{F659333A-1B43-4103-9C2F-6451341F3D0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1CBE5AA-982C-4C54-8C3A-E823734FB60F}" type="pres">
      <dgm:prSet presAssocID="{F659333A-1B43-4103-9C2F-6451341F3D00}" presName="Name1" presStyleCnt="0"/>
      <dgm:spPr/>
    </dgm:pt>
    <dgm:pt modelId="{7BB4E33D-2FFC-4323-9607-A49865EF0479}" type="pres">
      <dgm:prSet presAssocID="{F659333A-1B43-4103-9C2F-6451341F3D00}" presName="cycle" presStyleCnt="0"/>
      <dgm:spPr/>
    </dgm:pt>
    <dgm:pt modelId="{24EC4CB0-33E8-429F-8F18-65E0CF419767}" type="pres">
      <dgm:prSet presAssocID="{F659333A-1B43-4103-9C2F-6451341F3D00}" presName="srcNode" presStyleLbl="node1" presStyleIdx="0" presStyleCnt="3"/>
      <dgm:spPr/>
    </dgm:pt>
    <dgm:pt modelId="{C149A3A1-B4AD-4C02-9F72-1E36C1EAC6E6}" type="pres">
      <dgm:prSet presAssocID="{F659333A-1B43-4103-9C2F-6451341F3D00}" presName="conn" presStyleLbl="parChTrans1D2" presStyleIdx="0" presStyleCnt="1"/>
      <dgm:spPr/>
      <dgm:t>
        <a:bodyPr/>
        <a:lstStyle/>
        <a:p>
          <a:endParaRPr lang="ru-RU"/>
        </a:p>
      </dgm:t>
    </dgm:pt>
    <dgm:pt modelId="{9A2FA53A-E285-4A3D-B55E-320A45115DCF}" type="pres">
      <dgm:prSet presAssocID="{F659333A-1B43-4103-9C2F-6451341F3D00}" presName="extraNode" presStyleLbl="node1" presStyleIdx="0" presStyleCnt="3"/>
      <dgm:spPr/>
    </dgm:pt>
    <dgm:pt modelId="{23BA62B2-E34D-4E19-B46A-161AF269EE74}" type="pres">
      <dgm:prSet presAssocID="{F659333A-1B43-4103-9C2F-6451341F3D00}" presName="dstNode" presStyleLbl="node1" presStyleIdx="0" presStyleCnt="3"/>
      <dgm:spPr/>
    </dgm:pt>
    <dgm:pt modelId="{881E0797-AED0-4B50-ACB6-A674FE3D5E71}" type="pres">
      <dgm:prSet presAssocID="{39B56CEE-68AF-4882-AA57-8B69C29BBE17}" presName="text_1" presStyleLbl="node1" presStyleIdx="0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82DD7F-F9C8-49E4-B25F-296909D8A641}" type="pres">
      <dgm:prSet presAssocID="{39B56CEE-68AF-4882-AA57-8B69C29BBE17}" presName="accent_1" presStyleCnt="0"/>
      <dgm:spPr/>
    </dgm:pt>
    <dgm:pt modelId="{2671AB33-CDA9-4776-9B64-059C9BE66D5E}" type="pres">
      <dgm:prSet presAssocID="{39B56CEE-68AF-4882-AA57-8B69C29BBE17}" presName="accentRepeatNode" presStyleLbl="solidFgAcc1" presStyleIdx="0" presStyleCnt="3"/>
      <dgm:spPr/>
    </dgm:pt>
    <dgm:pt modelId="{F8F7607F-7537-4A13-A2C7-F3BB2D096BDF}" type="pres">
      <dgm:prSet presAssocID="{2B5DA01C-B05D-4808-846E-A0F63DDA062A}" presName="text_2" presStyleLbl="node1" presStyleIdx="1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91BE74-5168-4636-B3DD-E25CA1E60C56}" type="pres">
      <dgm:prSet presAssocID="{2B5DA01C-B05D-4808-846E-A0F63DDA062A}" presName="accent_2" presStyleCnt="0"/>
      <dgm:spPr/>
    </dgm:pt>
    <dgm:pt modelId="{0DF4CE1B-D628-4DB6-8A12-36F008C14E62}" type="pres">
      <dgm:prSet presAssocID="{2B5DA01C-B05D-4808-846E-A0F63DDA062A}" presName="accentRepeatNode" presStyleLbl="solidFgAcc1" presStyleIdx="1" presStyleCnt="3"/>
      <dgm:spPr/>
    </dgm:pt>
    <dgm:pt modelId="{CBBDAC67-E0D1-4739-945F-ADE921A2B767}" type="pres">
      <dgm:prSet presAssocID="{606BC0AC-ACFB-4EEB-84CD-C77C3917C179}" presName="text_3" presStyleLbl="node1" presStyleIdx="2" presStyleCnt="3" custScaleY="1248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509165-9C0C-4D86-90D5-FB1F7E99357E}" type="pres">
      <dgm:prSet presAssocID="{606BC0AC-ACFB-4EEB-84CD-C77C3917C179}" presName="accent_3" presStyleCnt="0"/>
      <dgm:spPr/>
    </dgm:pt>
    <dgm:pt modelId="{AD98F339-79B8-4BA5-B8D7-6CA53541DCAB}" type="pres">
      <dgm:prSet presAssocID="{606BC0AC-ACFB-4EEB-84CD-C77C3917C179}" presName="accentRepeatNode" presStyleLbl="solidFgAcc1" presStyleIdx="2" presStyleCnt="3"/>
      <dgm:spPr/>
    </dgm:pt>
  </dgm:ptLst>
  <dgm:cxnLst>
    <dgm:cxn modelId="{08BF1143-BB0F-4A7B-80F5-07FBB68C6CFB}" type="presOf" srcId="{39B56CEE-68AF-4882-AA57-8B69C29BBE17}" destId="{881E0797-AED0-4B50-ACB6-A674FE3D5E71}" srcOrd="0" destOrd="0" presId="urn:microsoft.com/office/officeart/2008/layout/VerticalCurvedList"/>
    <dgm:cxn modelId="{587328F1-87A7-4CB1-B8D8-67A6106CDBDF}" type="presOf" srcId="{F659333A-1B43-4103-9C2F-6451341F3D00}" destId="{D2B1CD9C-0110-4AE7-854F-FFFFC1857281}" srcOrd="0" destOrd="0" presId="urn:microsoft.com/office/officeart/2008/layout/VerticalCurvedList"/>
    <dgm:cxn modelId="{FDA8D3BE-86F7-4CDB-B12E-0364AA772D33}" srcId="{F659333A-1B43-4103-9C2F-6451341F3D00}" destId="{39B56CEE-68AF-4882-AA57-8B69C29BBE17}" srcOrd="0" destOrd="0" parTransId="{8D6B26F6-0DA5-49E7-B110-E483B8503F70}" sibTransId="{455C6BDB-BCA6-4FEE-99DB-7D7CE3D60D2F}"/>
    <dgm:cxn modelId="{5A396C1B-2F9E-44DB-9B19-AC25FFA8C40D}" type="presOf" srcId="{455C6BDB-BCA6-4FEE-99DB-7D7CE3D60D2F}" destId="{C149A3A1-B4AD-4C02-9F72-1E36C1EAC6E6}" srcOrd="0" destOrd="0" presId="urn:microsoft.com/office/officeart/2008/layout/VerticalCurvedList"/>
    <dgm:cxn modelId="{C192DDCF-F7A2-49CA-A351-02C8B132A356}" type="presOf" srcId="{2B5DA01C-B05D-4808-846E-A0F63DDA062A}" destId="{F8F7607F-7537-4A13-A2C7-F3BB2D096BDF}" srcOrd="0" destOrd="0" presId="urn:microsoft.com/office/officeart/2008/layout/VerticalCurvedList"/>
    <dgm:cxn modelId="{0F0E2E55-383D-4EBF-B7B9-7563FB81D9B4}" srcId="{F659333A-1B43-4103-9C2F-6451341F3D00}" destId="{2B5DA01C-B05D-4808-846E-A0F63DDA062A}" srcOrd="1" destOrd="0" parTransId="{EBBBD275-B0E3-4661-82E1-4651D3386603}" sibTransId="{07A15AD6-C943-4697-B424-B524820999AD}"/>
    <dgm:cxn modelId="{CF419252-09A5-4098-8F6A-634A9AEE87D3}" srcId="{F659333A-1B43-4103-9C2F-6451341F3D00}" destId="{606BC0AC-ACFB-4EEB-84CD-C77C3917C179}" srcOrd="2" destOrd="0" parTransId="{29CB6A48-D680-441C-8F0B-32090AFEA3BB}" sibTransId="{884FAF78-9F4B-4FC6-8195-7ED7881CE645}"/>
    <dgm:cxn modelId="{BBF1ACB4-9DA8-494C-B4CF-F5EF7186D589}" type="presOf" srcId="{606BC0AC-ACFB-4EEB-84CD-C77C3917C179}" destId="{CBBDAC67-E0D1-4739-945F-ADE921A2B767}" srcOrd="0" destOrd="0" presId="urn:microsoft.com/office/officeart/2008/layout/VerticalCurvedList"/>
    <dgm:cxn modelId="{140346C5-DB0E-4147-A2CF-CDECB84FCD52}" type="presParOf" srcId="{D2B1CD9C-0110-4AE7-854F-FFFFC1857281}" destId="{51CBE5AA-982C-4C54-8C3A-E823734FB60F}" srcOrd="0" destOrd="0" presId="urn:microsoft.com/office/officeart/2008/layout/VerticalCurvedList"/>
    <dgm:cxn modelId="{9E248494-D846-41A9-A389-ECF547A0434A}" type="presParOf" srcId="{51CBE5AA-982C-4C54-8C3A-E823734FB60F}" destId="{7BB4E33D-2FFC-4323-9607-A49865EF0479}" srcOrd="0" destOrd="0" presId="urn:microsoft.com/office/officeart/2008/layout/VerticalCurvedList"/>
    <dgm:cxn modelId="{F1CE2197-948A-4809-AA34-00F79827C31B}" type="presParOf" srcId="{7BB4E33D-2FFC-4323-9607-A49865EF0479}" destId="{24EC4CB0-33E8-429F-8F18-65E0CF419767}" srcOrd="0" destOrd="0" presId="urn:microsoft.com/office/officeart/2008/layout/VerticalCurvedList"/>
    <dgm:cxn modelId="{82CDAEB3-D274-48EA-B22D-2705125EC25E}" type="presParOf" srcId="{7BB4E33D-2FFC-4323-9607-A49865EF0479}" destId="{C149A3A1-B4AD-4C02-9F72-1E36C1EAC6E6}" srcOrd="1" destOrd="0" presId="urn:microsoft.com/office/officeart/2008/layout/VerticalCurvedList"/>
    <dgm:cxn modelId="{E91179CB-2452-4C9C-AB07-117F981E3BC9}" type="presParOf" srcId="{7BB4E33D-2FFC-4323-9607-A49865EF0479}" destId="{9A2FA53A-E285-4A3D-B55E-320A45115DCF}" srcOrd="2" destOrd="0" presId="urn:microsoft.com/office/officeart/2008/layout/VerticalCurvedList"/>
    <dgm:cxn modelId="{AECB5788-B104-4732-9EBF-E11AF8ED5962}" type="presParOf" srcId="{7BB4E33D-2FFC-4323-9607-A49865EF0479}" destId="{23BA62B2-E34D-4E19-B46A-161AF269EE74}" srcOrd="3" destOrd="0" presId="urn:microsoft.com/office/officeart/2008/layout/VerticalCurvedList"/>
    <dgm:cxn modelId="{C1538406-0630-4BAF-984B-28467C275040}" type="presParOf" srcId="{51CBE5AA-982C-4C54-8C3A-E823734FB60F}" destId="{881E0797-AED0-4B50-ACB6-A674FE3D5E71}" srcOrd="1" destOrd="0" presId="urn:microsoft.com/office/officeart/2008/layout/VerticalCurvedList"/>
    <dgm:cxn modelId="{10874FCA-0D26-4F22-9217-6F93C8C67493}" type="presParOf" srcId="{51CBE5AA-982C-4C54-8C3A-E823734FB60F}" destId="{2382DD7F-F9C8-49E4-B25F-296909D8A641}" srcOrd="2" destOrd="0" presId="urn:microsoft.com/office/officeart/2008/layout/VerticalCurvedList"/>
    <dgm:cxn modelId="{8BBBDE4D-1AAF-401F-A463-5FDC6BE5E64C}" type="presParOf" srcId="{2382DD7F-F9C8-49E4-B25F-296909D8A641}" destId="{2671AB33-CDA9-4776-9B64-059C9BE66D5E}" srcOrd="0" destOrd="0" presId="urn:microsoft.com/office/officeart/2008/layout/VerticalCurvedList"/>
    <dgm:cxn modelId="{DE10F72A-82E0-4DB2-85F9-FC3253F93DC1}" type="presParOf" srcId="{51CBE5AA-982C-4C54-8C3A-E823734FB60F}" destId="{F8F7607F-7537-4A13-A2C7-F3BB2D096BDF}" srcOrd="3" destOrd="0" presId="urn:microsoft.com/office/officeart/2008/layout/VerticalCurvedList"/>
    <dgm:cxn modelId="{2BB722A4-E420-426B-A420-98492C013138}" type="presParOf" srcId="{51CBE5AA-982C-4C54-8C3A-E823734FB60F}" destId="{7491BE74-5168-4636-B3DD-E25CA1E60C56}" srcOrd="4" destOrd="0" presId="urn:microsoft.com/office/officeart/2008/layout/VerticalCurvedList"/>
    <dgm:cxn modelId="{006B0C6B-3729-4A68-AB50-EFAB15E56793}" type="presParOf" srcId="{7491BE74-5168-4636-B3DD-E25CA1E60C56}" destId="{0DF4CE1B-D628-4DB6-8A12-36F008C14E62}" srcOrd="0" destOrd="0" presId="urn:microsoft.com/office/officeart/2008/layout/VerticalCurvedList"/>
    <dgm:cxn modelId="{9D26B4EB-0149-472E-B63B-6B83B635770A}" type="presParOf" srcId="{51CBE5AA-982C-4C54-8C3A-E823734FB60F}" destId="{CBBDAC67-E0D1-4739-945F-ADE921A2B767}" srcOrd="5" destOrd="0" presId="urn:microsoft.com/office/officeart/2008/layout/VerticalCurvedList"/>
    <dgm:cxn modelId="{FC5EC4A1-F2E4-49EE-A5CB-BE10F943E7B7}" type="presParOf" srcId="{51CBE5AA-982C-4C54-8C3A-E823734FB60F}" destId="{46509165-9C0C-4D86-90D5-FB1F7E99357E}" srcOrd="6" destOrd="0" presId="urn:microsoft.com/office/officeart/2008/layout/VerticalCurvedList"/>
    <dgm:cxn modelId="{80DB0EB1-91F3-4946-9F68-729221A4AB4B}" type="presParOf" srcId="{46509165-9C0C-4D86-90D5-FB1F7E99357E}" destId="{AD98F339-79B8-4BA5-B8D7-6CA53541DCAB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9A3A1-B4AD-4C02-9F72-1E36C1EAC6E6}">
      <dsp:nvSpPr>
        <dsp:cNvPr id="0" name=""/>
        <dsp:cNvSpPr/>
      </dsp:nvSpPr>
      <dsp:spPr>
        <a:xfrm>
          <a:off x="-3858395" y="-592525"/>
          <a:ext cx="4598572" cy="4598572"/>
        </a:xfrm>
        <a:prstGeom prst="blockArc">
          <a:avLst>
            <a:gd name="adj1" fmla="val 18900000"/>
            <a:gd name="adj2" fmla="val 2700000"/>
            <a:gd name="adj3" fmla="val 47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1E0797-AED0-4B50-ACB6-A674FE3D5E71}">
      <dsp:nvSpPr>
        <dsp:cNvPr id="0" name=""/>
        <dsp:cNvSpPr/>
      </dsp:nvSpPr>
      <dsp:spPr>
        <a:xfrm>
          <a:off x="475990" y="256577"/>
          <a:ext cx="6392615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Развитие интеллектуального потенциала нации</a:t>
          </a:r>
        </a:p>
      </dsp:txBody>
      <dsp:txXfrm>
        <a:off x="475990" y="256577"/>
        <a:ext cx="6392615" cy="852253"/>
      </dsp:txXfrm>
    </dsp:sp>
    <dsp:sp modelId="{2671AB33-CDA9-4776-9B64-059C9BE66D5E}">
      <dsp:nvSpPr>
        <dsp:cNvPr id="0" name=""/>
        <dsp:cNvSpPr/>
      </dsp:nvSpPr>
      <dsp:spPr>
        <a:xfrm>
          <a:off x="49300" y="256014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F7607F-7537-4A13-A2C7-F3BB2D096BDF}">
      <dsp:nvSpPr>
        <dsp:cNvPr id="0" name=""/>
        <dsp:cNvSpPr/>
      </dsp:nvSpPr>
      <dsp:spPr>
        <a:xfrm>
          <a:off x="724153" y="1280633"/>
          <a:ext cx="6144452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Научно-техническое и интеллектуальное обеспечение структурных изменений в экономике</a:t>
          </a:r>
          <a:endParaRPr lang="ru-RU" sz="1600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724153" y="1280633"/>
        <a:ext cx="6144452" cy="852253"/>
      </dsp:txXfrm>
    </dsp:sp>
    <dsp:sp modelId="{0DF4CE1B-D628-4DB6-8A12-36F008C14E62}">
      <dsp:nvSpPr>
        <dsp:cNvPr id="0" name=""/>
        <dsp:cNvSpPr/>
      </dsp:nvSpPr>
      <dsp:spPr>
        <a:xfrm>
          <a:off x="297463" y="1280070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BDAC67-E0D1-4739-945F-ADE921A2B767}">
      <dsp:nvSpPr>
        <dsp:cNvPr id="0" name=""/>
        <dsp:cNvSpPr/>
      </dsp:nvSpPr>
      <dsp:spPr>
        <a:xfrm>
          <a:off x="475990" y="2304689"/>
          <a:ext cx="6392615" cy="852253"/>
        </a:xfrm>
        <a:prstGeom prst="rect">
          <a:avLst/>
        </a:prstGeom>
        <a:gradFill flip="none" rotWithShape="1">
          <a:gsLst>
            <a:gs pos="83000">
              <a:schemeClr val="bg1"/>
            </a:gs>
            <a:gs pos="0">
              <a:schemeClr val="accent5">
                <a:lumMod val="20000"/>
                <a:lumOff val="80000"/>
              </a:schemeClr>
            </a:gs>
          </a:gsLst>
          <a:lin ang="0" scaled="1"/>
          <a:tileRect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1896" tIns="50800" rIns="50800" bIns="50800" numCol="1" spcCol="1270" anchor="ctr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Цель </a:t>
          </a:r>
          <a:r>
            <a:rPr lang="en-US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III.</a:t>
          </a:r>
          <a:r>
            <a:rPr lang="ru-RU" sz="2000" b="1" i="1" kern="1200" dirty="0">
              <a:solidFill>
                <a:srgbClr val="002060"/>
              </a:solidFill>
              <a:latin typeface="+mn-lt"/>
              <a:cs typeface="Times New Roman" panose="02020603050405020304" pitchFamily="18" charset="0"/>
            </a:rPr>
            <a:t> </a:t>
          </a:r>
          <a:r>
            <a:rPr lang="ru-RU" sz="1600" b="1" i="0" kern="1200" dirty="0">
              <a:solidFill>
                <a:schemeClr val="tx1"/>
              </a:solidFill>
              <a:latin typeface="+mn-lt"/>
              <a:cs typeface="Times New Roman" panose="02020603050405020304" pitchFamily="18" charset="0"/>
            </a:rPr>
            <a:t>Эффективная организация и технологическое                                     обновление научной, научно-технической и инновационной                        деятельности</a:t>
          </a:r>
          <a:endParaRPr lang="ru-RU" sz="1600" i="0" kern="1200" dirty="0">
            <a:solidFill>
              <a:schemeClr val="tx1"/>
            </a:solidFill>
            <a:latin typeface="+mn-lt"/>
            <a:cs typeface="Times New Roman" panose="02020603050405020304" pitchFamily="18" charset="0"/>
          </a:endParaRPr>
        </a:p>
      </dsp:txBody>
      <dsp:txXfrm>
        <a:off x="475990" y="2304689"/>
        <a:ext cx="6392615" cy="852253"/>
      </dsp:txXfrm>
    </dsp:sp>
    <dsp:sp modelId="{AD98F339-79B8-4BA5-B8D7-6CA53541DCAB}">
      <dsp:nvSpPr>
        <dsp:cNvPr id="0" name=""/>
        <dsp:cNvSpPr/>
      </dsp:nvSpPr>
      <dsp:spPr>
        <a:xfrm>
          <a:off x="49300" y="2304126"/>
          <a:ext cx="853380" cy="85338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E9A3C9-E4D8-49AE-A55F-91B728203798}" type="datetimeFigureOut">
              <a:rPr lang="ru-RU" smtClean="0"/>
              <a:t>09.04.2020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D25F4-5F9E-49DF-89A1-68C9F9E2EB9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4441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9287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552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806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691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85929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82920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532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3878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40908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5193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79869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5D25F4-5F9E-49DF-89A1-68C9F9E2EB98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1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EBE39C-1707-9948-8F40-2824173F2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49771F1-F29C-E94E-A7BC-A527A993F4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7EC6CB6-673B-474B-8D91-8E681E03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0B13-5E7A-49BF-B138-2734912B7C3D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94960E4-51D5-5343-A7D6-383500152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439A16D-4C31-494F-9402-DB99054A8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9055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36E787-F92A-3446-B2DB-C41BE4F3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3675363-7D7E-1C4A-AD99-87F806FB7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A8E2F9D-25FC-6648-B736-1BECAB18E1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0D9348-D555-42E6-92D2-98B6BA053401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CFE0FFB-D09A-0342-BED6-73EFC4432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AA5008-1BF1-F846-BD79-A38D4CB7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8579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5CA218-A72F-7545-B22E-6CA21A068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5FF8FA-FC54-F246-9669-DC70E75D2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97CFF8E-8754-B848-B51F-87B8B1B39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B022B-2FC1-4AFA-A4ED-731F727B90D3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ABC463-E871-C845-BA35-3B2F5FCF4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257997C-0724-E249-9BBB-63EB70634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720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CE2583-DDCF-1344-8707-D425DB1CA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B5CDDB-B061-2C4D-A55B-C9AB8E3DEC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628778C-663A-754B-A4FF-5FF067DBA0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62F3848-7582-3840-ACC7-064A07E03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8F7F6-960A-49A1-9498-4C8CDFADD525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12E98CC-8583-2B4F-A63F-EFE16CECE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6A3234D-16D5-D24F-A4C5-EF5ED3F7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7937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C714AA-90A4-314B-A4E5-E872801A6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16F8120-71EF-114F-BDA0-A93AB3AA93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EF5C18B-448D-3F4D-BE52-FA85780C1D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1DCF878-E2A2-1C48-AF21-27073296F2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F69A834-3BAC-0D48-80F0-8B5A6810B4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55F98725-BDE9-B740-BC9B-AFFB5FF8A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4BB51-3C7F-4077-84E2-8ABC8357AFD8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393F74D-DEEA-A44E-9C67-B77EF4575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5CA6969F-CBF9-7D48-B7B1-837EF26E9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0369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BD7F974-5347-D24C-B1E8-E943E2CCD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CD04C6A-606C-F042-B932-3A873367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AAECC-D4BB-426C-B072-5065231B894D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A0769A91-802B-444A-9E78-938B63685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7F1ECCA2-2E40-F245-A1D8-CE2AA3B4A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156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883F0E40-FAB3-504E-B778-6D68EE24F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F5E5-3BAA-41A6-953F-5E480194DE50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A15E867-932D-5D40-BC5C-8CEDDC0DA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09DF031-4700-3543-AB3E-03527A10A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835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8D1A178-8A92-4249-B805-C1B606325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9E1DA47-7333-2844-8A44-0E5C8298C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79D5AB6-DA7A-D74B-ADDC-D93052EDA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33FF159-DC91-CB4E-86B6-F8FCA0742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B26F9-B0F4-4A89-B41D-DF218A4641F3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D26FEC5-6294-904F-B026-0DE6D9FB4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2FB2D6D-3D68-764F-9E6D-7BCA6D18E1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8164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C28888-E1EC-924F-B02D-5AF9C016F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6159121-FB1C-B641-AA94-8784A9D08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17E55DA-2E31-9A4A-9320-F8A2EEB6A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23B2EF5-AE7F-9849-86F3-6BB90C543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4CAF4-180B-4DBC-812A-29F91B42729A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9515AF-575A-A941-930A-742A77F0C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A771413-808E-6948-9567-320D194E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5048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9DA4EB-84E7-564C-BA97-2729C69B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1FD406F-C682-614B-B856-6B1D99B78A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799834-36D1-1046-8CA4-4C5C5167A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0B65F-3C1C-44DD-AA15-61D2F3380020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CD92042-06D3-2647-9674-46B461E2F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9FF21EA-8D4A-9841-B066-2F3411361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3109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D7B52C3-459C-E540-A4C4-F1A89DBC04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1F619569-9946-0E40-8C23-F184AB1D9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699297D-747E-0940-A465-614424D47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4D349-0F25-4310-BC0E-54DE0791A553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358FBC-D87D-9349-AADF-09BAE6B52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CE45F7-F0DB-2240-A579-06387556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987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FE6C09-0CE6-CE48-9542-47A5137CB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0B04794-7C30-0740-B12E-E61F09704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E4B2076-7DCD-C847-AA16-B7EE0AA50B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65650A-97F8-44AC-A208-E3ADB1B54A67}" type="datetime1">
              <a:rPr lang="ru-RU" smtClean="0"/>
              <a:t>09.04.2020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7856D9B-E151-AA4E-8019-E24B7C6698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315ED6-F241-354A-AFF2-C288739D6A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D3D4B-0C37-5D47-AB8B-062A475B8C5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699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diagramLayout" Target="../diagrams/layout1.xm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11" Type="http://schemas.openxmlformats.org/officeDocument/2006/relationships/image" Target="../media/image4.png"/><Relationship Id="rId5" Type="http://schemas.openxmlformats.org/officeDocument/2006/relationships/image" Target="../media/image10.jpg"/><Relationship Id="rId15" Type="http://schemas.openxmlformats.org/officeDocument/2006/relationships/image" Target="../media/image14.png"/><Relationship Id="rId10" Type="http://schemas.microsoft.com/office/2007/relationships/diagramDrawing" Target="../diagrams/drawing1.xml"/><Relationship Id="rId4" Type="http://schemas.openxmlformats.org/officeDocument/2006/relationships/image" Target="../media/image2.jpg"/><Relationship Id="rId9" Type="http://schemas.openxmlformats.org/officeDocument/2006/relationships/diagramColors" Target="../diagrams/colors1.xml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jpg"/><Relationship Id="rId7" Type="http://schemas.openxmlformats.org/officeDocument/2006/relationships/image" Target="../media/image17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0.png"/><Relationship Id="rId5" Type="http://schemas.openxmlformats.org/officeDocument/2006/relationships/image" Target="../media/image3.pn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5.png"/><Relationship Id="rId3" Type="http://schemas.openxmlformats.org/officeDocument/2006/relationships/image" Target="../media/image2.jpg"/><Relationship Id="rId7" Type="http://schemas.openxmlformats.org/officeDocument/2006/relationships/image" Target="../media/image13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29.png"/><Relationship Id="rId3" Type="http://schemas.openxmlformats.org/officeDocument/2006/relationships/image" Target="../media/image2.jpg"/><Relationship Id="rId7" Type="http://schemas.openxmlformats.org/officeDocument/2006/relationships/image" Target="../media/image27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18.png"/><Relationship Id="rId4" Type="http://schemas.openxmlformats.org/officeDocument/2006/relationships/image" Target="../media/image26.jpg"/><Relationship Id="rId9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33.png"/><Relationship Id="rId3" Type="http://schemas.openxmlformats.org/officeDocument/2006/relationships/image" Target="../media/image2.jpg"/><Relationship Id="rId7" Type="http://schemas.openxmlformats.org/officeDocument/2006/relationships/image" Target="../media/image30.jpe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31.png"/><Relationship Id="rId5" Type="http://schemas.openxmlformats.org/officeDocument/2006/relationships/image" Target="../media/image17.png"/><Relationship Id="rId15" Type="http://schemas.openxmlformats.org/officeDocument/2006/relationships/image" Target="../media/image35.png"/><Relationship Id="rId10" Type="http://schemas.openxmlformats.org/officeDocument/2006/relationships/image" Target="../media/image21.png"/><Relationship Id="rId4" Type="http://schemas.openxmlformats.org/officeDocument/2006/relationships/image" Target="../media/image3.png"/><Relationship Id="rId9" Type="http://schemas.openxmlformats.org/officeDocument/2006/relationships/image" Target="../media/image18.png"/><Relationship Id="rId14" Type="http://schemas.openxmlformats.org/officeDocument/2006/relationships/image" Target="../media/image34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jpg"/><Relationship Id="rId7" Type="http://schemas.openxmlformats.org/officeDocument/2006/relationships/image" Target="../media/image11.png"/><Relationship Id="rId12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3.png"/><Relationship Id="rId10" Type="http://schemas.openxmlformats.org/officeDocument/2006/relationships/image" Target="../media/image38.png"/><Relationship Id="rId4" Type="http://schemas.openxmlformats.org/officeDocument/2006/relationships/image" Target="../media/image36.jpg"/><Relationship Id="rId9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42.png"/><Relationship Id="rId3" Type="http://schemas.openxmlformats.org/officeDocument/2006/relationships/image" Target="../media/image2.jpg"/><Relationship Id="rId7" Type="http://schemas.openxmlformats.org/officeDocument/2006/relationships/image" Target="../media/image17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0.png"/><Relationship Id="rId5" Type="http://schemas.openxmlformats.org/officeDocument/2006/relationships/image" Target="../media/image12.png"/><Relationship Id="rId10" Type="http://schemas.openxmlformats.org/officeDocument/2006/relationships/image" Target="../media/image21.png"/><Relationship Id="rId4" Type="http://schemas.openxmlformats.org/officeDocument/2006/relationships/image" Target="../media/image39.png"/><Relationship Id="rId9" Type="http://schemas.openxmlformats.org/officeDocument/2006/relationships/image" Target="../media/image18.png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1.wdp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69306" y="2837069"/>
            <a:ext cx="946389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ПУБЛИЧНАЯ ДЕКЛАРАЦИЯ ЦЕЛЕЙ И ЗАДАЧ </a:t>
            </a:r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МИНИСТЕРСТВА НАУКИ И ВЫСШЕГО ОБРАЗОВАНИЯ РОССИЙСКОЙ ФЕДЕРАЦИИ НА 2020 ГОД</a:t>
            </a:r>
          </a:p>
        </p:txBody>
      </p:sp>
    </p:spTree>
    <p:extLst>
      <p:ext uri="{BB962C8B-B14F-4D97-AF65-F5344CB8AC3E}">
        <p14:creationId xmlns:p14="http://schemas.microsoft.com/office/powerpoint/2010/main" val="1379610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752" cy="6858000"/>
          </a:xfrm>
          <a:prstGeom prst="rect">
            <a:avLst/>
          </a:prstGeom>
        </p:spPr>
      </p:pic>
      <p:sp>
        <p:nvSpPr>
          <p:cNvPr id="36" name="Пятиугольник 35"/>
          <p:cNvSpPr/>
          <p:nvPr/>
        </p:nvSpPr>
        <p:spPr>
          <a:xfrm>
            <a:off x="0" y="3479452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7" name="Пятиугольник 36"/>
          <p:cNvSpPr/>
          <p:nvPr/>
        </p:nvSpPr>
        <p:spPr>
          <a:xfrm>
            <a:off x="-7085" y="4210809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ятиугольник 37"/>
          <p:cNvSpPr/>
          <p:nvPr/>
        </p:nvSpPr>
        <p:spPr>
          <a:xfrm>
            <a:off x="-1440" y="4980802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9" name="Пятиугольник 38"/>
          <p:cNvSpPr/>
          <p:nvPr/>
        </p:nvSpPr>
        <p:spPr>
          <a:xfrm>
            <a:off x="-1440" y="6023179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ятиугольник 34"/>
          <p:cNvSpPr/>
          <p:nvPr/>
        </p:nvSpPr>
        <p:spPr>
          <a:xfrm>
            <a:off x="-1440" y="2668313"/>
            <a:ext cx="1143065" cy="360622"/>
          </a:xfrm>
          <a:prstGeom prst="homePlate">
            <a:avLst/>
          </a:prstGeom>
          <a:solidFill>
            <a:srgbClr val="E2F0D9"/>
          </a:soli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0" name="Объект 4">
            <a:extLst>
              <a:ext uri="{FF2B5EF4-FFF2-40B4-BE49-F238E27FC236}">
                <a16:creationId xmlns:a16="http://schemas.microsoft.com/office/drawing/2014/main" xmlns="" id="{AE54FAC5-30D2-46BA-87C1-A9416B1E8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12" name="Равнобедренный треугольник 11"/>
          <p:cNvSpPr/>
          <p:nvPr/>
        </p:nvSpPr>
        <p:spPr>
          <a:xfrm>
            <a:off x="5669778" y="2000847"/>
            <a:ext cx="2584602" cy="370089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859619" y="76273"/>
            <a:ext cx="995234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Цель научно-технологического развития Российской Федерации: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обеспечение независимости, безопасности и конкурентоспособности страны за счет создания эффективной системы наращивания и наиболее полного использования интеллектуального потенциала нации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1705181"/>
            <a:ext cx="10886303" cy="646331"/>
          </a:xfrm>
          <a:prstGeom prst="rect">
            <a:avLst/>
          </a:prstGeom>
          <a:gradFill flip="none" rotWithShape="1">
            <a:gsLst>
              <a:gs pos="21000">
                <a:schemeClr val="accent1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pPr marL="809625"/>
            <a: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направления реализации государственной политики</a:t>
            </a:r>
            <a:b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области научно-технологического развития Российской Федерации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248"/>
            <a:ext cx="6768340" cy="9661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0" y="308677"/>
            <a:ext cx="735519" cy="735519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6F60E886-422E-4589-860E-B887738D9DF2}"/>
              </a:ext>
            </a:extLst>
          </p:cNvPr>
          <p:cNvSpPr/>
          <p:nvPr/>
        </p:nvSpPr>
        <p:spPr>
          <a:xfrm>
            <a:off x="1151150" y="2443423"/>
            <a:ext cx="9809492" cy="4325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 Кадры и человеческий капитал </a:t>
            </a:r>
            <a:r>
              <a:rPr lang="ru-RU" sz="1400" dirty="0">
                <a:cs typeface="Times New Roman" panose="02020603050405020304" pitchFamily="18" charset="0"/>
              </a:rPr>
              <a:t>– 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оздание возможностей для выявления талантливой молодежи, построения успешной карьеры в области науки, технологий, инноваций и развитие интеллектуального потенциала страны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 Инфраструктура и среда </a:t>
            </a:r>
            <a:r>
              <a:rPr lang="ru-RU" sz="1400" dirty="0">
                <a:cs typeface="Times New Roman" panose="02020603050405020304" pitchFamily="18" charset="0"/>
              </a:rPr>
              <a:t>– с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оздание условий для проведения исследований и разработок, соответствующих современным принципам организации научной, научно-технической и инновационной деятельности и лучшим российским практикам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  Взаимодействие и кооперация </a:t>
            </a:r>
            <a:r>
              <a:rPr lang="ru-RU" sz="1400" dirty="0">
                <a:cs typeface="Times New Roman" panose="02020603050405020304" pitchFamily="18" charset="0"/>
              </a:rPr>
              <a:t>– формирование 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эффективной системы коммуникации в области науки, технологий и инноваций, повышение восприимчивости экономики и общества к инновациям, развитие наукоемкого бизнеса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 Управление и инвестиции </a:t>
            </a:r>
            <a:r>
              <a:rPr lang="ru-RU" dirty="0">
                <a:cs typeface="Times New Roman" panose="02020603050405020304" pitchFamily="18" charset="0"/>
              </a:rPr>
              <a:t>– ф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ормирование эффективной современной системы управления в области науки, технологий и инноваций, обеспечение повышения инвестиционной привлекательности сферы исследований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и разработок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 Сотрудничество и интеграция </a:t>
            </a:r>
            <a:r>
              <a:rPr lang="ru-RU" dirty="0">
                <a:cs typeface="Times New Roman" panose="02020603050405020304" pitchFamily="18" charset="0"/>
              </a:rPr>
              <a:t>–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cs typeface="Times New Roman" panose="02020603050405020304" pitchFamily="18" charset="0"/>
              </a:rPr>
              <a:t>ме</a:t>
            </a: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ждународное научно-техническое сотрудничество и международная интеграция в области исследований и технологий, позволяющие защитить идентичность российской научной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сферы и государственные интересы в условиях интернационализации науки и повысить эффективность российской </a:t>
            </a:r>
            <a: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400" dirty="0"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>
                <a:ea typeface="Calibri" panose="020F0502020204030204" pitchFamily="34" charset="0"/>
                <a:cs typeface="Times New Roman" panose="02020603050405020304" pitchFamily="18" charset="0"/>
              </a:rPr>
              <a:t>науки за счет взаимовыгодного международного взаимодействия</a:t>
            </a:r>
            <a:endParaRPr lang="ru-RU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2516612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446255" y="3146274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3311613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455399" y="4044525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455399" y="4691463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455398" y="5609671"/>
            <a:ext cx="9036607" cy="0"/>
          </a:xfrm>
          <a:prstGeom prst="line">
            <a:avLst/>
          </a:prstGeom>
          <a:ln w="19050">
            <a:solidFill>
              <a:schemeClr val="accent3">
                <a:lumMod val="40000"/>
                <a:lumOff val="6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4052233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4837093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255735" y="5876141"/>
            <a:ext cx="659200" cy="6592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0610">
            <a:off x="315705" y="2536408"/>
            <a:ext cx="519741" cy="519741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35" y="3311613"/>
            <a:ext cx="665915" cy="665915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00" y="4190004"/>
            <a:ext cx="601046" cy="404129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83" y="4930519"/>
            <a:ext cx="478178" cy="47817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94" y="5949647"/>
            <a:ext cx="644755" cy="527982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ятиугольник 30"/>
          <p:cNvSpPr/>
          <p:nvPr/>
        </p:nvSpPr>
        <p:spPr>
          <a:xfrm>
            <a:off x="-23477" y="1755109"/>
            <a:ext cx="735519" cy="546474"/>
          </a:xfrm>
          <a:prstGeom prst="homePlat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665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Объект 4">
            <a:extLst>
              <a:ext uri="{FF2B5EF4-FFF2-40B4-BE49-F238E27FC236}">
                <a16:creationId xmlns:a16="http://schemas.microsoft.com/office/drawing/2014/main" xmlns="" id="{AE54FAC5-30D2-46BA-87C1-A9416B1E81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8101"/>
          <a:stretch/>
        </p:blipFill>
        <p:spPr>
          <a:xfrm>
            <a:off x="10886303" y="0"/>
            <a:ext cx="1305697" cy="6858000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752" cy="68580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7576" y="2829261"/>
            <a:ext cx="4308727" cy="2872485"/>
          </a:xfrm>
          <a:prstGeom prst="rect">
            <a:avLst/>
          </a:prstGeom>
        </p:spPr>
      </p:pic>
      <p:sp>
        <p:nvSpPr>
          <p:cNvPr id="12" name="Равнобедренный треугольник 11"/>
          <p:cNvSpPr/>
          <p:nvPr/>
        </p:nvSpPr>
        <p:spPr>
          <a:xfrm>
            <a:off x="5669778" y="2000847"/>
            <a:ext cx="2584602" cy="370089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хема 1"/>
          <p:cNvGraphicFramePr/>
          <p:nvPr/>
        </p:nvGraphicFramePr>
        <p:xfrm>
          <a:off x="230231" y="2533062"/>
          <a:ext cx="6913519" cy="34135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74509" y="166008"/>
            <a:ext cx="10163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Реализацию государственной политики в области научно-технологического развития</a:t>
            </a:r>
            <a:br>
              <a:rPr lang="ru-RU" dirty="0"/>
            </a:br>
            <a:r>
              <a:rPr lang="ru-RU" dirty="0"/>
              <a:t>и в сфере высшего образования обеспечивает государственная программа «Научно-технологическое развитие Российской Федерации», утвержденная постановлением Правительства Российской Федерации от 29 марта 2019 года № 377 (ГП НТР)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7883" y="1661234"/>
            <a:ext cx="105234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 Минобрнауки России на 2019-2024 годы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79876" y="5853016"/>
            <a:ext cx="70117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>
                <a:cs typeface="Times New Roman" panose="02020603050405020304" pitchFamily="18" charset="0"/>
              </a:rPr>
              <a:t>Механизмом достижения целей является реализация  мероприятий ГП НТР, </a:t>
            </a:r>
            <a:r>
              <a:rPr lang="en-US" sz="1600" i="1" dirty="0">
                <a:cs typeface="Times New Roman" panose="02020603050405020304" pitchFamily="18" charset="0"/>
              </a:rPr>
              <a:t/>
            </a:r>
            <a:br>
              <a:rPr lang="en-US" sz="1600" i="1" dirty="0">
                <a:cs typeface="Times New Roman" panose="02020603050405020304" pitchFamily="18" charset="0"/>
              </a:rPr>
            </a:br>
            <a:r>
              <a:rPr lang="ru-RU" sz="1600" i="1" dirty="0">
                <a:cs typeface="Times New Roman" panose="02020603050405020304" pitchFamily="18" charset="0"/>
              </a:rPr>
              <a:t>в том числе реализация национальных проектов «Наука» (НП «Наука»)</a:t>
            </a:r>
          </a:p>
          <a:p>
            <a:r>
              <a:rPr lang="ru-RU" sz="1600" i="1" dirty="0">
                <a:cs typeface="Times New Roman" panose="02020603050405020304" pitchFamily="18" charset="0"/>
              </a:rPr>
              <a:t>и «Образование» (в части высшего образования) (НП «Образование»)</a:t>
            </a:r>
          </a:p>
        </p:txBody>
      </p:sp>
      <p:sp>
        <p:nvSpPr>
          <p:cNvPr id="9" name="Пятиугольник 8"/>
          <p:cNvSpPr/>
          <p:nvPr/>
        </p:nvSpPr>
        <p:spPr>
          <a:xfrm>
            <a:off x="0" y="178911"/>
            <a:ext cx="630505" cy="1170189"/>
          </a:xfrm>
          <a:prstGeom prst="homePlate">
            <a:avLst>
              <a:gd name="adj" fmla="val 62834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4" y="1750296"/>
            <a:ext cx="7011775" cy="9661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09" y="3983057"/>
            <a:ext cx="552450" cy="55245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10" y="4999835"/>
            <a:ext cx="552450" cy="5524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230" y="2696358"/>
            <a:ext cx="985795" cy="106466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81" y="1491961"/>
            <a:ext cx="735519" cy="7355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0607">
            <a:off x="1226508" y="5742517"/>
            <a:ext cx="1300768" cy="1075928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675874" y="5922652"/>
            <a:ext cx="113942" cy="69172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434939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Овал 51"/>
          <p:cNvSpPr/>
          <p:nvPr/>
        </p:nvSpPr>
        <p:spPr>
          <a:xfrm>
            <a:off x="9875733" y="2837372"/>
            <a:ext cx="754519" cy="754519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9876651" y="1899321"/>
            <a:ext cx="754519" cy="766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xmlns="" id="{14D22F41-7BBB-4CA8-884F-D718F5E5B499}"/>
              </a:ext>
            </a:extLst>
          </p:cNvPr>
          <p:cNvSpPr/>
          <p:nvPr/>
        </p:nvSpPr>
        <p:spPr>
          <a:xfrm>
            <a:off x="301841" y="1746607"/>
            <a:ext cx="1180774" cy="110720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752" cy="6858000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902219" y="1899321"/>
            <a:ext cx="9351692" cy="766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6" name="Группа 5"/>
          <p:cNvGrpSpPr/>
          <p:nvPr/>
        </p:nvGrpSpPr>
        <p:grpSpPr>
          <a:xfrm>
            <a:off x="6056555" y="3354306"/>
            <a:ext cx="4827343" cy="3477746"/>
            <a:chOff x="6056555" y="3354306"/>
            <a:chExt cx="4827343" cy="3477746"/>
          </a:xfrm>
        </p:grpSpPr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88926" y="3754541"/>
              <a:ext cx="4494972" cy="2994742"/>
            </a:xfrm>
            <a:prstGeom prst="rect">
              <a:avLst/>
            </a:prstGeom>
          </p:spPr>
        </p:pic>
        <p:sp>
          <p:nvSpPr>
            <p:cNvPr id="27" name="Равнобедренный треугольник 26"/>
            <p:cNvSpPr/>
            <p:nvPr/>
          </p:nvSpPr>
          <p:spPr>
            <a:xfrm>
              <a:off x="6135851" y="3354306"/>
              <a:ext cx="1647696" cy="347774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6056555" y="3507390"/>
              <a:ext cx="882287" cy="23017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pic>
        <p:nvPicPr>
          <p:cNvPr id="25" name="Объект 4">
            <a:extLst>
              <a:ext uri="{FF2B5EF4-FFF2-40B4-BE49-F238E27FC236}">
                <a16:creationId xmlns:a16="http://schemas.microsoft.com/office/drawing/2014/main" xmlns="" id="{3202B393-DF5F-4749-9E1F-0EC1D94B9C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5" name="Полилиния 4"/>
          <p:cNvSpPr/>
          <p:nvPr/>
        </p:nvSpPr>
        <p:spPr>
          <a:xfrm>
            <a:off x="0" y="1265013"/>
            <a:ext cx="10886303" cy="481594"/>
          </a:xfrm>
          <a:custGeom>
            <a:avLst/>
            <a:gdLst>
              <a:gd name="connsiteX0" fmla="*/ 0 w 10340527"/>
              <a:gd name="connsiteY0" fmla="*/ 48159 h 481594"/>
              <a:gd name="connsiteX1" fmla="*/ 48159 w 10340527"/>
              <a:gd name="connsiteY1" fmla="*/ 0 h 481594"/>
              <a:gd name="connsiteX2" fmla="*/ 10292368 w 10340527"/>
              <a:gd name="connsiteY2" fmla="*/ 0 h 481594"/>
              <a:gd name="connsiteX3" fmla="*/ 10340527 w 10340527"/>
              <a:gd name="connsiteY3" fmla="*/ 48159 h 481594"/>
              <a:gd name="connsiteX4" fmla="*/ 10340527 w 10340527"/>
              <a:gd name="connsiteY4" fmla="*/ 433435 h 481594"/>
              <a:gd name="connsiteX5" fmla="*/ 10292368 w 10340527"/>
              <a:gd name="connsiteY5" fmla="*/ 481594 h 481594"/>
              <a:gd name="connsiteX6" fmla="*/ 48159 w 10340527"/>
              <a:gd name="connsiteY6" fmla="*/ 481594 h 481594"/>
              <a:gd name="connsiteX7" fmla="*/ 0 w 10340527"/>
              <a:gd name="connsiteY7" fmla="*/ 433435 h 481594"/>
              <a:gd name="connsiteX8" fmla="*/ 0 w 10340527"/>
              <a:gd name="connsiteY8" fmla="*/ 48159 h 481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40527" h="481594">
                <a:moveTo>
                  <a:pt x="0" y="48159"/>
                </a:moveTo>
                <a:cubicBezTo>
                  <a:pt x="0" y="21562"/>
                  <a:pt x="21562" y="0"/>
                  <a:pt x="48159" y="0"/>
                </a:cubicBezTo>
                <a:lnTo>
                  <a:pt x="10292368" y="0"/>
                </a:lnTo>
                <a:cubicBezTo>
                  <a:pt x="10318965" y="0"/>
                  <a:pt x="10340527" y="21562"/>
                  <a:pt x="10340527" y="48159"/>
                </a:cubicBezTo>
                <a:lnTo>
                  <a:pt x="10340527" y="433435"/>
                </a:lnTo>
                <a:cubicBezTo>
                  <a:pt x="10340527" y="460032"/>
                  <a:pt x="10318965" y="481594"/>
                  <a:pt x="10292368" y="481594"/>
                </a:cubicBezTo>
                <a:lnTo>
                  <a:pt x="48159" y="481594"/>
                </a:lnTo>
                <a:cubicBezTo>
                  <a:pt x="21562" y="481594"/>
                  <a:pt x="0" y="460032"/>
                  <a:pt x="0" y="433435"/>
                </a:cubicBezTo>
                <a:lnTo>
                  <a:pt x="0" y="48159"/>
                </a:lnTo>
                <a:close/>
              </a:path>
            </a:pathLst>
          </a:custGeom>
          <a:gradFill flip="none" rotWithShape="1">
            <a:gsLst>
              <a:gs pos="1200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775" tIns="31885" rIns="40775" bIns="31885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      Задача 1.1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Создание условий для выявления и развития талантов и их профессионального роста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1689640" y="5707734"/>
            <a:ext cx="5071402" cy="1043325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en-US" sz="1600" b="1" kern="1200" dirty="0">
                <a:solidFill>
                  <a:srgbClr val="002060"/>
                </a:solidFill>
              </a:rPr>
              <a:t>         </a:t>
            </a:r>
            <a:r>
              <a:rPr lang="ru-RU" sz="1400" b="1" kern="1200" dirty="0">
                <a:solidFill>
                  <a:srgbClr val="002060"/>
                </a:solidFill>
              </a:rPr>
              <a:t>НП «Наука»: </a:t>
            </a:r>
          </a:p>
          <a:p>
            <a:pPr marL="623888" lvl="0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создание новых лабораторий;</a:t>
            </a:r>
          </a:p>
          <a:p>
            <a:pPr marL="623888" lvl="0" indent="-17145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финансирование фундаментальных</a:t>
            </a:r>
            <a:r>
              <a:rPr lang="ru-RU" sz="1400" kern="1200" baseline="30000" dirty="0"/>
              <a:t>2</a:t>
            </a:r>
            <a:r>
              <a:rPr lang="ru-RU" sz="1400" kern="1200" dirty="0"/>
              <a:t> исследований, выполняемых молодыми учеными-аспирантами</a:t>
            </a:r>
            <a:endParaRPr lang="ru-RU" sz="1400" u="none" strike="noStrike" kern="1200" dirty="0">
              <a:effectLst/>
              <a:cs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" y="13886"/>
            <a:ext cx="7011775" cy="9661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1" y="760059"/>
            <a:ext cx="413554" cy="413554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0" y="812991"/>
            <a:ext cx="495300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895772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321" y="54627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743" y="-50709"/>
            <a:ext cx="1405501" cy="1517943"/>
          </a:xfrm>
          <a:prstGeom prst="rect">
            <a:avLst/>
          </a:prstGeom>
        </p:spPr>
      </p:pic>
      <p:sp>
        <p:nvSpPr>
          <p:cNvPr id="41" name="Полилиния 40"/>
          <p:cNvSpPr/>
          <p:nvPr/>
        </p:nvSpPr>
        <p:spPr>
          <a:xfrm>
            <a:off x="1688306" y="5062532"/>
            <a:ext cx="5472031" cy="482733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1" defTabSz="7112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Привлечение отечественных и зарубежных ученых мирового класса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1692644" y="4387364"/>
            <a:ext cx="5071402" cy="482733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1" defTabSz="7112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Выявление талантливой молодежи и обеспечение ее развития в области науки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1688306" y="3700945"/>
            <a:ext cx="5071402" cy="482733"/>
          </a:xfrm>
          <a:custGeom>
            <a:avLst/>
            <a:gdLst>
              <a:gd name="connsiteX0" fmla="*/ 0 w 5071402"/>
              <a:gd name="connsiteY0" fmla="*/ 0 h 3049837"/>
              <a:gd name="connsiteX1" fmla="*/ 5071402 w 5071402"/>
              <a:gd name="connsiteY1" fmla="*/ 0 h 3049837"/>
              <a:gd name="connsiteX2" fmla="*/ 5071402 w 5071402"/>
              <a:gd name="connsiteY2" fmla="*/ 3049837 h 3049837"/>
              <a:gd name="connsiteX3" fmla="*/ 0 w 5071402"/>
              <a:gd name="connsiteY3" fmla="*/ 3049837 h 3049837"/>
              <a:gd name="connsiteX4" fmla="*/ 0 w 5071402"/>
              <a:gd name="connsiteY4" fmla="*/ 0 h 3049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71402" h="3049837">
                <a:moveTo>
                  <a:pt x="0" y="0"/>
                </a:moveTo>
                <a:lnTo>
                  <a:pt x="5071402" y="0"/>
                </a:lnTo>
                <a:lnTo>
                  <a:pt x="5071402" y="3049837"/>
                </a:lnTo>
                <a:lnTo>
                  <a:pt x="0" y="304983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30480" tIns="20320" rIns="30480" bIns="20320" numCol="1" spcCol="1270" anchor="ctr" anchorCtr="0">
            <a:noAutofit/>
          </a:bodyPr>
          <a:lstStyle/>
          <a:p>
            <a:pPr lvl="1" defTabSz="7112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</a:rPr>
              <a:t>Демонстрация и популяризация достижений науки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584325" y="3708908"/>
            <a:ext cx="113942" cy="30586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99" y="3798307"/>
            <a:ext cx="299260" cy="299260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623" y="4486427"/>
            <a:ext cx="299260" cy="299260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36" y="5149846"/>
            <a:ext cx="299260" cy="299260"/>
          </a:xfrm>
          <a:prstGeom prst="rect">
            <a:avLst/>
          </a:prstGeom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2636" y="5759791"/>
            <a:ext cx="299260" cy="299260"/>
          </a:xfrm>
          <a:prstGeom prst="rect">
            <a:avLst/>
          </a:prstGeom>
        </p:spPr>
      </p:pic>
      <p:cxnSp>
        <p:nvCxnSpPr>
          <p:cNvPr id="51" name="Прямая соединительная линия 50"/>
          <p:cNvCxnSpPr/>
          <p:nvPr/>
        </p:nvCxnSpPr>
        <p:spPr>
          <a:xfrm>
            <a:off x="1602904" y="1921669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1923023" y="1944585"/>
            <a:ext cx="6066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/>
              <a:t>Доля исследователей в возрасте до 39 лет в общей численности российских исследователей, %</a:t>
            </a:r>
          </a:p>
        </p:txBody>
      </p:sp>
      <p:sp>
        <p:nvSpPr>
          <p:cNvPr id="19" name="Овал 18"/>
          <p:cNvSpPr/>
          <p:nvPr/>
        </p:nvSpPr>
        <p:spPr>
          <a:xfrm>
            <a:off x="9895319" y="1976687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0" name="Шестиугольник 49"/>
          <p:cNvSpPr/>
          <p:nvPr/>
        </p:nvSpPr>
        <p:spPr>
          <a:xfrm>
            <a:off x="9706820" y="1937984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45,6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02219" y="2831467"/>
            <a:ext cx="9351692" cy="76633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1602904" y="2853815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Овал 55"/>
          <p:cNvSpPr/>
          <p:nvPr/>
        </p:nvSpPr>
        <p:spPr>
          <a:xfrm>
            <a:off x="9895319" y="2908833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7" name="Шестиугольник 56"/>
          <p:cNvSpPr/>
          <p:nvPr/>
        </p:nvSpPr>
        <p:spPr>
          <a:xfrm>
            <a:off x="9310447" y="2866955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19321" y="2905435"/>
            <a:ext cx="63817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Количество грантов для поддержки научных исследований</a:t>
            </a:r>
            <a:r>
              <a:rPr lang="ru-RU" baseline="30000" dirty="0"/>
              <a:t>1</a:t>
            </a:r>
            <a:r>
              <a:rPr lang="ru-RU" dirty="0"/>
              <a:t>, проводимых под руководством ведущих ученых; не менее, </a:t>
            </a:r>
            <a:r>
              <a:rPr lang="en-US" dirty="0" err="1"/>
              <a:t>ед</a:t>
            </a:r>
            <a:r>
              <a:rPr lang="en-US" dirty="0"/>
              <a:t>.</a:t>
            </a:r>
            <a:r>
              <a:rPr lang="ru-RU" dirty="0"/>
              <a:t> </a:t>
            </a:r>
            <a:endParaRPr lang="ru-RU" i="1" dirty="0"/>
          </a:p>
          <a:p>
            <a:endParaRPr lang="ru-RU" dirty="0"/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xmlns="" id="{575169D1-4094-4895-855C-F1525D5FC772}"/>
              </a:ext>
            </a:extLst>
          </p:cNvPr>
          <p:cNvSpPr/>
          <p:nvPr/>
        </p:nvSpPr>
        <p:spPr>
          <a:xfrm>
            <a:off x="365779" y="1873804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:a16="http://schemas.microsoft.com/office/drawing/2014/main" xmlns="" id="{98E5BC1A-18F1-4AE1-A9FE-15F902C1FA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16" y="2026904"/>
            <a:ext cx="613606" cy="571714"/>
          </a:xfrm>
          <a:prstGeom prst="rect">
            <a:avLst/>
          </a:prstGeom>
          <a:ln>
            <a:noFill/>
          </a:ln>
        </p:spPr>
      </p:pic>
      <p:sp>
        <p:nvSpPr>
          <p:cNvPr id="61" name="Овал 6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64459" y="2806094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2" name="Рисунок 61">
            <a:extLst>
              <a:ext uri="{FF2B5EF4-FFF2-40B4-BE49-F238E27FC236}">
                <a16:creationId xmlns:a16="http://schemas.microsoft.com/office/drawing/2014/main" xmlns="" id="{598B9B9B-6A45-4ED0-BBCA-D89C6CAD2D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729" y="2833548"/>
            <a:ext cx="781996" cy="721484"/>
          </a:xfrm>
          <a:prstGeom prst="rect">
            <a:avLst/>
          </a:prstGeom>
          <a:ln>
            <a:noFill/>
          </a:ln>
        </p:spPr>
      </p:pic>
      <p:pic>
        <p:nvPicPr>
          <p:cNvPr id="49" name="Рисунок 48"/>
          <p:cNvPicPr>
            <a:picLocks noChangeAspect="1"/>
          </p:cNvPicPr>
          <p:nvPr/>
        </p:nvPicPr>
        <p:blipFill>
          <a:blip r:embed="rId1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658941"/>
            <a:ext cx="772870" cy="77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900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33" name="Объект 4">
            <a:extLst>
              <a:ext uri="{FF2B5EF4-FFF2-40B4-BE49-F238E27FC236}">
                <a16:creationId xmlns:a16="http://schemas.microsoft.com/office/drawing/2014/main" xmlns="" id="{8B2F3316-3039-4596-A7ED-75A164A21CA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27" name="Равнобедренный треугольник 26"/>
          <p:cNvSpPr/>
          <p:nvPr/>
        </p:nvSpPr>
        <p:spPr>
          <a:xfrm>
            <a:off x="5815215" y="3354306"/>
            <a:ext cx="1647696" cy="3477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1" y="760059"/>
            <a:ext cx="413554" cy="413554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 descr="Картинки по запросу &quot;образование картинка&quot;">
            <a:extLst>
              <a:ext uri="{FF2B5EF4-FFF2-40B4-BE49-F238E27FC236}">
                <a16:creationId xmlns:a16="http://schemas.microsoft.com/office/drawing/2014/main" xmlns="" id="{CF6F2DBD-A12A-41E6-AF91-23C351A7E3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61"/>
          <a:stretch/>
        </p:blipFill>
        <p:spPr bwMode="auto">
          <a:xfrm>
            <a:off x="7022254" y="4355680"/>
            <a:ext cx="3652728" cy="2430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xmlns="" id="{C443EDB7-6A0B-4289-831C-6DF669B443B2}"/>
              </a:ext>
            </a:extLst>
          </p:cNvPr>
          <p:cNvSpPr/>
          <p:nvPr/>
        </p:nvSpPr>
        <p:spPr>
          <a:xfrm>
            <a:off x="6234281" y="4357262"/>
            <a:ext cx="1523698" cy="2435746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-47628" y="1256319"/>
            <a:ext cx="10933931" cy="444095"/>
          </a:xfrm>
          <a:custGeom>
            <a:avLst/>
            <a:gdLst>
              <a:gd name="connsiteX0" fmla="*/ 0 w 9535375"/>
              <a:gd name="connsiteY0" fmla="*/ 44410 h 444095"/>
              <a:gd name="connsiteX1" fmla="*/ 44410 w 9535375"/>
              <a:gd name="connsiteY1" fmla="*/ 0 h 444095"/>
              <a:gd name="connsiteX2" fmla="*/ 9490966 w 9535375"/>
              <a:gd name="connsiteY2" fmla="*/ 0 h 444095"/>
              <a:gd name="connsiteX3" fmla="*/ 9535376 w 9535375"/>
              <a:gd name="connsiteY3" fmla="*/ 44410 h 444095"/>
              <a:gd name="connsiteX4" fmla="*/ 9535375 w 9535375"/>
              <a:gd name="connsiteY4" fmla="*/ 399686 h 444095"/>
              <a:gd name="connsiteX5" fmla="*/ 9490965 w 9535375"/>
              <a:gd name="connsiteY5" fmla="*/ 444096 h 444095"/>
              <a:gd name="connsiteX6" fmla="*/ 44410 w 9535375"/>
              <a:gd name="connsiteY6" fmla="*/ 444095 h 444095"/>
              <a:gd name="connsiteX7" fmla="*/ 0 w 9535375"/>
              <a:gd name="connsiteY7" fmla="*/ 399685 h 444095"/>
              <a:gd name="connsiteX8" fmla="*/ 0 w 9535375"/>
              <a:gd name="connsiteY8" fmla="*/ 44410 h 444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35375" h="444095">
                <a:moveTo>
                  <a:pt x="0" y="44410"/>
                </a:moveTo>
                <a:cubicBezTo>
                  <a:pt x="0" y="19883"/>
                  <a:pt x="19883" y="0"/>
                  <a:pt x="44410" y="0"/>
                </a:cubicBezTo>
                <a:lnTo>
                  <a:pt x="9490966" y="0"/>
                </a:lnTo>
                <a:cubicBezTo>
                  <a:pt x="9515493" y="0"/>
                  <a:pt x="9535376" y="19883"/>
                  <a:pt x="9535376" y="44410"/>
                </a:cubicBezTo>
                <a:cubicBezTo>
                  <a:pt x="9535376" y="162835"/>
                  <a:pt x="9535375" y="281261"/>
                  <a:pt x="9535375" y="399686"/>
                </a:cubicBezTo>
                <a:cubicBezTo>
                  <a:pt x="9535375" y="424213"/>
                  <a:pt x="9515492" y="444096"/>
                  <a:pt x="9490965" y="444096"/>
                </a:cubicBezTo>
                <a:lnTo>
                  <a:pt x="44410" y="444095"/>
                </a:lnTo>
                <a:cubicBezTo>
                  <a:pt x="19883" y="444095"/>
                  <a:pt x="0" y="424212"/>
                  <a:pt x="0" y="399685"/>
                </a:cubicBezTo>
                <a:lnTo>
                  <a:pt x="0" y="44410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9677" tIns="30787" rIns="39677" bIns="3078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      Задача 1.2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Обеспечение глобальной конкурентоспособности российского высшего образования</a:t>
            </a:r>
            <a:r>
              <a:rPr lang="ru-RU" sz="1800" b="1" u="none" strike="noStrike" kern="1200" baseline="300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3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800C7787-87E1-4EDE-B0D5-A50E084D20DD}"/>
              </a:ext>
            </a:extLst>
          </p:cNvPr>
          <p:cNvSpPr/>
          <p:nvPr/>
        </p:nvSpPr>
        <p:spPr>
          <a:xfrm>
            <a:off x="1692156" y="4417756"/>
            <a:ext cx="5253328" cy="52322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Обеспечение доступности качественного </a:t>
            </a:r>
            <a:br>
              <a:rPr lang="ru-RU" sz="1400" b="1" dirty="0">
                <a:solidFill>
                  <a:srgbClr val="002060"/>
                </a:solidFill>
              </a:rPr>
            </a:br>
            <a:r>
              <a:rPr lang="ru-RU" sz="1400" b="1" dirty="0">
                <a:solidFill>
                  <a:srgbClr val="002060"/>
                </a:solidFill>
              </a:rPr>
              <a:t>высшего образования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895779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pic>
        <p:nvPicPr>
          <p:cNvPr id="41" name="Рисунок 40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743" y="-50709"/>
            <a:ext cx="1405501" cy="1517943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xmlns="" id="{800C7787-87E1-4EDE-B0D5-A50E084D20DD}"/>
              </a:ext>
            </a:extLst>
          </p:cNvPr>
          <p:cNvSpPr/>
          <p:nvPr/>
        </p:nvSpPr>
        <p:spPr>
          <a:xfrm>
            <a:off x="1698267" y="5122621"/>
            <a:ext cx="5253328" cy="1600438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</a:gradFill>
        </p:spPr>
        <p:txBody>
          <a:bodyPr wrap="square">
            <a:spAutoFit/>
          </a:bodyPr>
          <a:lstStyle/>
          <a:p>
            <a:pPr marL="628650" lvl="0" indent="-180975"/>
            <a:r>
              <a:rPr lang="ru-RU" sz="1400" b="1" dirty="0">
                <a:solidFill>
                  <a:srgbClr val="002060"/>
                </a:solidFill>
              </a:rPr>
              <a:t>НП «Образование»:</a:t>
            </a:r>
          </a:p>
          <a:p>
            <a:pPr marL="628650" lvl="0" indent="-180975">
              <a:buFont typeface="Arial" panose="020B0604020202020204" pitchFamily="34" charset="0"/>
              <a:buChar char="•"/>
            </a:pPr>
            <a:r>
              <a:rPr lang="ru-RU" sz="1400" dirty="0"/>
              <a:t>модернизация высшего образования с учетом запросов реального сектора экономики и мировых научно-технологических трендов;</a:t>
            </a:r>
          </a:p>
          <a:p>
            <a:pPr marL="628650" lvl="0" indent="-180975">
              <a:buFont typeface="Arial" panose="020B0604020202020204" pitchFamily="34" charset="0"/>
              <a:buChar char="•"/>
            </a:pPr>
            <a:r>
              <a:rPr lang="ru-RU" sz="1400" dirty="0"/>
              <a:t>развитие непрерывного образования на базе вузов;</a:t>
            </a:r>
          </a:p>
          <a:p>
            <a:pPr marL="628650" lvl="0" indent="-180975">
              <a:buFont typeface="Arial" panose="020B0604020202020204" pitchFamily="34" charset="0"/>
              <a:buChar char="•"/>
            </a:pPr>
            <a:r>
              <a:rPr lang="ru-RU" sz="1400" dirty="0"/>
              <a:t>увеличение количества иностранных студентов, обучающихся в российских вузах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1584325" y="4417756"/>
            <a:ext cx="113942" cy="23100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3" name="Рисунок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599" y="4549206"/>
            <a:ext cx="299260" cy="299260"/>
          </a:xfrm>
          <a:prstGeom prst="rect">
            <a:avLst/>
          </a:prstGeom>
        </p:spPr>
      </p:pic>
      <p:pic>
        <p:nvPicPr>
          <p:cNvPr id="67" name="Рисунок 6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0609" y="5175146"/>
            <a:ext cx="299260" cy="299260"/>
          </a:xfrm>
          <a:prstGeom prst="rect">
            <a:avLst/>
          </a:prstGeom>
        </p:spPr>
      </p:pic>
      <p:sp>
        <p:nvSpPr>
          <p:cNvPr id="74" name="Прямоугольник 73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81" name="Рисунок 80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23" y="4955828"/>
            <a:ext cx="772870" cy="772870"/>
          </a:xfrm>
          <a:prstGeom prst="rect">
            <a:avLst/>
          </a:prstGeom>
        </p:spPr>
      </p:pic>
      <p:sp>
        <p:nvSpPr>
          <p:cNvPr id="61" name="Прямоугольник 60"/>
          <p:cNvSpPr/>
          <p:nvPr/>
        </p:nvSpPr>
        <p:spPr>
          <a:xfrm>
            <a:off x="902219" y="3571979"/>
            <a:ext cx="9351692" cy="750256"/>
          </a:xfrm>
          <a:prstGeom prst="rect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27000" y="3632975"/>
            <a:ext cx="794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/>
              <a:t>Количество иностранных граждан, обучающихся по программам высшего образования, </a:t>
            </a:r>
            <a:r>
              <a:rPr lang="en-US" dirty="0" err="1"/>
              <a:t>тыс</a:t>
            </a:r>
            <a:r>
              <a:rPr lang="en-US" dirty="0"/>
              <a:t>. </a:t>
            </a:r>
            <a:r>
              <a:rPr lang="en-US" dirty="0" err="1"/>
              <a:t>чел</a:t>
            </a:r>
            <a:r>
              <a:rPr lang="en-US" dirty="0"/>
              <a:t>.</a:t>
            </a:r>
            <a:endParaRPr lang="ru-RU" sz="1600" dirty="0"/>
          </a:p>
        </p:txBody>
      </p:sp>
      <p:sp>
        <p:nvSpPr>
          <p:cNvPr id="69" name="Прямоугольник 68"/>
          <p:cNvSpPr/>
          <p:nvPr/>
        </p:nvSpPr>
        <p:spPr>
          <a:xfrm>
            <a:off x="920607" y="1785628"/>
            <a:ext cx="9351692" cy="7502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45388" y="1846624"/>
            <a:ext cx="794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/>
              <a:t>Количество российских университетов, входящих не менее 2 лет подряд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 топ-100 глобальных рейтингов университетов</a:t>
            </a:r>
            <a:r>
              <a:rPr lang="en-US" dirty="0"/>
              <a:t>, </a:t>
            </a:r>
            <a:r>
              <a:rPr lang="en-US" dirty="0" err="1"/>
              <a:t>ед</a:t>
            </a:r>
            <a:r>
              <a:rPr lang="en-US" dirty="0"/>
              <a:t>.</a:t>
            </a:r>
            <a:endParaRPr lang="ru-RU" dirty="0"/>
          </a:p>
        </p:txBody>
      </p:sp>
      <p:sp>
        <p:nvSpPr>
          <p:cNvPr id="76" name="Прямоугольник 75"/>
          <p:cNvSpPr/>
          <p:nvPr/>
        </p:nvSpPr>
        <p:spPr>
          <a:xfrm>
            <a:off x="938995" y="2661707"/>
            <a:ext cx="9351692" cy="750256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63776" y="2684603"/>
            <a:ext cx="79457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dirty="0"/>
              <a:t>Количество граждан, ежегодно проходящих обучение по программам непрерывного образования</a:t>
            </a:r>
            <a:r>
              <a:rPr lang="ru-RU" baseline="30000" dirty="0"/>
              <a:t>4</a:t>
            </a:r>
            <a:r>
              <a:rPr lang="ru-RU" dirty="0"/>
              <a:t> в вузах, </a:t>
            </a:r>
            <a:r>
              <a:rPr lang="en-US" dirty="0" err="1"/>
              <a:t>тыс</a:t>
            </a:r>
            <a:r>
              <a:rPr lang="en-US" dirty="0"/>
              <a:t>. </a:t>
            </a:r>
            <a:r>
              <a:rPr lang="en-US" dirty="0" err="1"/>
              <a:t>чел</a:t>
            </a:r>
            <a:r>
              <a:rPr lang="en-US" dirty="0"/>
              <a:t>.</a:t>
            </a:r>
            <a:endParaRPr lang="ru-RU" sz="1600" b="1" i="1" dirty="0"/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1602904" y="1781818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Овал 50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56723" y="3510936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53" name="Прямая соединительная линия 52"/>
          <p:cNvCxnSpPr/>
          <p:nvPr/>
        </p:nvCxnSpPr>
        <p:spPr>
          <a:xfrm>
            <a:off x="1602904" y="3571362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593477" y="2675176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Овал 54"/>
          <p:cNvSpPr/>
          <p:nvPr/>
        </p:nvSpPr>
        <p:spPr>
          <a:xfrm>
            <a:off x="9859697" y="3571979"/>
            <a:ext cx="754519" cy="754519"/>
          </a:xfrm>
          <a:prstGeom prst="ellipse">
            <a:avLst/>
          </a:prstGeom>
          <a:solidFill>
            <a:srgbClr val="E2F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9857512" y="1777490"/>
            <a:ext cx="754519" cy="766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Овал 56"/>
          <p:cNvSpPr/>
          <p:nvPr/>
        </p:nvSpPr>
        <p:spPr>
          <a:xfrm>
            <a:off x="9876180" y="1854856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Овал 57"/>
          <p:cNvSpPr/>
          <p:nvPr/>
        </p:nvSpPr>
        <p:spPr>
          <a:xfrm>
            <a:off x="9879283" y="3643440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891134" y="3746473"/>
            <a:ext cx="574196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341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942304" y="1959301"/>
            <a:ext cx="444352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11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9" name="Овал 58"/>
          <p:cNvSpPr/>
          <p:nvPr/>
        </p:nvSpPr>
        <p:spPr>
          <a:xfrm>
            <a:off x="9872508" y="2665081"/>
            <a:ext cx="754519" cy="754519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/>
          <p:cNvSpPr/>
          <p:nvPr/>
        </p:nvSpPr>
        <p:spPr>
          <a:xfrm>
            <a:off x="9892094" y="2736542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xmlns="" id="{DC88FE29-386F-4701-9DF6-2A6E212EF007}"/>
              </a:ext>
            </a:extLst>
          </p:cNvPr>
          <p:cNvSpPr/>
          <p:nvPr/>
        </p:nvSpPr>
        <p:spPr>
          <a:xfrm>
            <a:off x="9825258" y="2831438"/>
            <a:ext cx="704039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2000</a:t>
            </a:r>
            <a:endParaRPr lang="ru-RU" sz="20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31" y="3707243"/>
            <a:ext cx="702537" cy="456923"/>
          </a:xfrm>
          <a:prstGeom prst="rect">
            <a:avLst/>
          </a:prstGeom>
        </p:spPr>
      </p:pic>
      <p:sp>
        <p:nvSpPr>
          <p:cNvPr id="83" name="Овал 8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56723" y="1731755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Овал 8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464726" y="2621429"/>
            <a:ext cx="842946" cy="842946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1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1882369"/>
            <a:ext cx="919235" cy="482598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481" y="2768345"/>
            <a:ext cx="562108" cy="56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033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86" y="0"/>
            <a:ext cx="9700752" cy="6858000"/>
          </a:xfrm>
          <a:prstGeom prst="rect">
            <a:avLst/>
          </a:prstGeom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A239C82C-9C2E-430D-BB0F-E4C4F8DD1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0528" y="4200446"/>
            <a:ext cx="4479547" cy="2519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Равнобедренный треугольник 1">
            <a:extLst>
              <a:ext uri="{FF2B5EF4-FFF2-40B4-BE49-F238E27FC236}">
                <a16:creationId xmlns:a16="http://schemas.microsoft.com/office/drawing/2014/main" xmlns="" id="{C443EDB7-6A0B-4289-831C-6DF669B443B2}"/>
              </a:ext>
            </a:extLst>
          </p:cNvPr>
          <p:cNvSpPr/>
          <p:nvPr/>
        </p:nvSpPr>
        <p:spPr>
          <a:xfrm>
            <a:off x="6129373" y="4067293"/>
            <a:ext cx="1523698" cy="268129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5611669" y="4112102"/>
            <a:ext cx="1361456" cy="26470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6" name="Объект 4">
            <a:extLst>
              <a:ext uri="{FF2B5EF4-FFF2-40B4-BE49-F238E27FC236}">
                <a16:creationId xmlns:a16="http://schemas.microsoft.com/office/drawing/2014/main" xmlns="" id="{5B6553BC-1DC9-4757-B6EA-BC2C4F72F0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27" name="Равнобедренный треугольник 26"/>
          <p:cNvSpPr/>
          <p:nvPr/>
        </p:nvSpPr>
        <p:spPr>
          <a:xfrm>
            <a:off x="5987261" y="3291910"/>
            <a:ext cx="1647696" cy="3477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81" y="760059"/>
            <a:ext cx="413554" cy="413554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-857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067" y="1321699"/>
            <a:ext cx="369332" cy="369332"/>
          </a:xfrm>
          <a:prstGeom prst="rect">
            <a:avLst/>
          </a:prstGeom>
        </p:spPr>
      </p:pic>
      <p:sp>
        <p:nvSpPr>
          <p:cNvPr id="6" name="Полилиния 5"/>
          <p:cNvSpPr/>
          <p:nvPr/>
        </p:nvSpPr>
        <p:spPr>
          <a:xfrm>
            <a:off x="-102649" y="1245871"/>
            <a:ext cx="10988952" cy="662852"/>
          </a:xfrm>
          <a:custGeom>
            <a:avLst/>
            <a:gdLst>
              <a:gd name="connsiteX0" fmla="*/ 0 w 10099138"/>
              <a:gd name="connsiteY0" fmla="*/ 47035 h 470352"/>
              <a:gd name="connsiteX1" fmla="*/ 47035 w 10099138"/>
              <a:gd name="connsiteY1" fmla="*/ 0 h 470352"/>
              <a:gd name="connsiteX2" fmla="*/ 10052103 w 10099138"/>
              <a:gd name="connsiteY2" fmla="*/ 0 h 470352"/>
              <a:gd name="connsiteX3" fmla="*/ 10099138 w 10099138"/>
              <a:gd name="connsiteY3" fmla="*/ 47035 h 470352"/>
              <a:gd name="connsiteX4" fmla="*/ 10099138 w 10099138"/>
              <a:gd name="connsiteY4" fmla="*/ 423317 h 470352"/>
              <a:gd name="connsiteX5" fmla="*/ 10052103 w 10099138"/>
              <a:gd name="connsiteY5" fmla="*/ 470352 h 470352"/>
              <a:gd name="connsiteX6" fmla="*/ 47035 w 10099138"/>
              <a:gd name="connsiteY6" fmla="*/ 470352 h 470352"/>
              <a:gd name="connsiteX7" fmla="*/ 0 w 10099138"/>
              <a:gd name="connsiteY7" fmla="*/ 423317 h 470352"/>
              <a:gd name="connsiteX8" fmla="*/ 0 w 10099138"/>
              <a:gd name="connsiteY8" fmla="*/ 47035 h 47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099138" h="470352">
                <a:moveTo>
                  <a:pt x="0" y="47035"/>
                </a:moveTo>
                <a:cubicBezTo>
                  <a:pt x="0" y="21058"/>
                  <a:pt x="21058" y="0"/>
                  <a:pt x="47035" y="0"/>
                </a:cubicBezTo>
                <a:lnTo>
                  <a:pt x="10052103" y="0"/>
                </a:lnTo>
                <a:cubicBezTo>
                  <a:pt x="10078080" y="0"/>
                  <a:pt x="10099138" y="21058"/>
                  <a:pt x="10099138" y="47035"/>
                </a:cubicBezTo>
                <a:lnTo>
                  <a:pt x="10099138" y="423317"/>
                </a:lnTo>
                <a:cubicBezTo>
                  <a:pt x="10099138" y="449294"/>
                  <a:pt x="10078080" y="470352"/>
                  <a:pt x="10052103" y="470352"/>
                </a:cubicBezTo>
                <a:lnTo>
                  <a:pt x="47035" y="470352"/>
                </a:lnTo>
                <a:cubicBezTo>
                  <a:pt x="21058" y="470352"/>
                  <a:pt x="0" y="449294"/>
                  <a:pt x="0" y="423317"/>
                </a:cubicBezTo>
                <a:lnTo>
                  <a:pt x="0" y="47035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446" tIns="31556" rIns="40446" bIns="31556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      Задача 1.3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Получение новых знаний за счет развития и поддержки фундаментальных </a:t>
            </a:r>
            <a:r>
              <a:rPr lang="en-US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/>
            </a:r>
            <a:br>
              <a:rPr lang="en-US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</a:b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исследований, обеспечивающих готовность страны к большим вызовам</a:t>
            </a:r>
            <a:r>
              <a:rPr lang="ru-RU" sz="1800" b="1" u="none" strike="noStrike" kern="1200" baseline="300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5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86570" y="5943600"/>
            <a:ext cx="5239440" cy="77609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12" tIns="103052" rIns="113212" bIns="103052" numCol="1" spcCol="1270" anchor="ctr" anchorCtr="0">
            <a:noAutofit/>
          </a:bodyPr>
          <a:lstStyle/>
          <a:p>
            <a:pPr marL="447675"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400" b="1" kern="1200" dirty="0">
                <a:solidFill>
                  <a:srgbClr val="002060"/>
                </a:solidFill>
              </a:rPr>
              <a:t>НП «Наука»:</a:t>
            </a:r>
          </a:p>
          <a:p>
            <a:pPr marL="628650" lvl="0" indent="-180975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kern="1200" dirty="0"/>
              <a:t>проведение морских экспедиций на научно-исследовательских судах</a:t>
            </a:r>
            <a:endParaRPr lang="ru-RU" sz="1400" u="none" strike="noStrike" kern="1200" dirty="0">
              <a:effectLst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189587" y="7096630"/>
            <a:ext cx="6205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ru-RU" dirty="0"/>
          </a:p>
          <a:p>
            <a:pPr>
              <a:spcAft>
                <a:spcPts val="600"/>
              </a:spcAft>
            </a:pPr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895779" y="843259"/>
            <a:ext cx="99881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1.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ИНТЕЛЛЕКТУАЛЬНОГО ПОТЕНЦИАЛА НАЦИИ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8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1743" y="-50709"/>
            <a:ext cx="1405501" cy="1517943"/>
          </a:xfrm>
          <a:prstGeom prst="rect">
            <a:avLst/>
          </a:prstGeom>
        </p:spPr>
      </p:pic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xmlns="" id="{4F60C961-C04C-4403-8684-365B322DD5F0}"/>
              </a:ext>
            </a:extLst>
          </p:cNvPr>
          <p:cNvSpPr/>
          <p:nvPr/>
        </p:nvSpPr>
        <p:spPr>
          <a:xfrm>
            <a:off x="-467544" y="8009024"/>
            <a:ext cx="1459998" cy="46166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-1915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34" name="Рисунок 3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125" y="13886"/>
            <a:ext cx="7011775" cy="966111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902219" y="3239000"/>
            <a:ext cx="9351692" cy="7778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35"/>
          <p:cNvSpPr/>
          <p:nvPr/>
        </p:nvSpPr>
        <p:spPr>
          <a:xfrm>
            <a:off x="1584325" y="4415153"/>
            <a:ext cx="113942" cy="2304546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Прямоугольник 38"/>
          <p:cNvSpPr/>
          <p:nvPr/>
        </p:nvSpPr>
        <p:spPr>
          <a:xfrm>
            <a:off x="1923023" y="3273307"/>
            <a:ext cx="6066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Удельный вес бюджетных расходов на фундаментальные исследования в ВВП</a:t>
            </a:r>
            <a:r>
              <a:rPr lang="ru-RU" baseline="30000" dirty="0"/>
              <a:t>7</a:t>
            </a:r>
            <a:r>
              <a:rPr lang="ru-RU" dirty="0"/>
              <a:t>, %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902219" y="2017879"/>
            <a:ext cx="9351692" cy="942508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19321" y="2037057"/>
            <a:ext cx="7804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/>
              <a:t>Численность российских и зарубежных ученых, работающих </a:t>
            </a:r>
            <a:r>
              <a:rPr lang="en-US" dirty="0"/>
              <a:t/>
            </a:r>
            <a:br>
              <a:rPr lang="en-US" dirty="0"/>
            </a:br>
            <a:r>
              <a:rPr lang="ru-RU" dirty="0"/>
              <a:t>в российских организациях и имеющих статьи в научных</a:t>
            </a:r>
          </a:p>
          <a:p>
            <a:pPr lvl="0"/>
            <a:r>
              <a:rPr lang="ru-RU" dirty="0"/>
              <a:t>изданиях, индексируемых в международных базах данных</a:t>
            </a:r>
            <a:r>
              <a:rPr lang="ru-RU" baseline="30000" dirty="0"/>
              <a:t>6</a:t>
            </a:r>
            <a:r>
              <a:rPr lang="ru-RU" dirty="0"/>
              <a:t>,тыс. чел.</a:t>
            </a:r>
            <a:r>
              <a:rPr lang="en-US" baseline="30000" dirty="0"/>
              <a:t> </a:t>
            </a:r>
            <a:endParaRPr lang="ru-RU" b="1" i="1" baseline="30000" dirty="0"/>
          </a:p>
        </p:txBody>
      </p:sp>
      <p:sp>
        <p:nvSpPr>
          <p:cNvPr id="66" name="Прямоугольник 65"/>
          <p:cNvSpPr/>
          <p:nvPr/>
        </p:nvSpPr>
        <p:spPr>
          <a:xfrm>
            <a:off x="1692285" y="4415152"/>
            <a:ext cx="5239440" cy="553342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12" tIns="103052" rIns="113212" bIns="103052" numCol="1" spcCol="1270" anchor="ctr" anchorCtr="0">
            <a:noAutofit/>
          </a:bodyPr>
          <a:lstStyle/>
          <a:p>
            <a:pPr marL="447675" lvl="0" algn="l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>
                <a:tab pos="447675" algn="l"/>
              </a:tabLst>
            </a:pPr>
            <a:r>
              <a:rPr lang="ru-RU" sz="1400" b="1" kern="1200" dirty="0">
                <a:solidFill>
                  <a:srgbClr val="002060"/>
                </a:solidFill>
              </a:rPr>
              <a:t>Совершенствование системы управления в области развития фундаментальных научных исследований</a:t>
            </a: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541257"/>
            <a:ext cx="299260" cy="299260"/>
          </a:xfrm>
          <a:prstGeom prst="rect">
            <a:avLst/>
          </a:prstGeom>
        </p:spPr>
      </p:pic>
      <p:sp>
        <p:nvSpPr>
          <p:cNvPr id="67" name="Прямоугольник 66"/>
          <p:cNvSpPr/>
          <p:nvPr/>
        </p:nvSpPr>
        <p:spPr>
          <a:xfrm>
            <a:off x="1691925" y="5166610"/>
            <a:ext cx="5239440" cy="59410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3212" tIns="103052" rIns="113212" bIns="103052" numCol="1" spcCol="1270" anchor="ctr" anchorCtr="0">
            <a:noAutofit/>
          </a:bodyPr>
          <a:lstStyle/>
          <a:p>
            <a:pPr marL="447675" lvl="0" defTabSz="711200">
              <a:spcBef>
                <a:spcPct val="0"/>
              </a:spcBef>
            </a:pPr>
            <a:r>
              <a:rPr lang="ru-RU" sz="1400" b="1" kern="1200" dirty="0">
                <a:solidFill>
                  <a:srgbClr val="002060"/>
                </a:solidFill>
              </a:rPr>
              <a:t>Обеспечение реализации программы фундаментальных научных исследований</a:t>
            </a:r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108" y="5317199"/>
            <a:ext cx="299260" cy="299260"/>
          </a:xfrm>
          <a:prstGeom prst="rect">
            <a:avLst/>
          </a:prstGeom>
        </p:spPr>
      </p:pic>
      <p:pic>
        <p:nvPicPr>
          <p:cNvPr id="69" name="Рисунок 6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878" y="5976900"/>
            <a:ext cx="299260" cy="299260"/>
          </a:xfrm>
          <a:prstGeom prst="rect">
            <a:avLst/>
          </a:prstGeom>
        </p:spPr>
      </p:pic>
      <p:cxnSp>
        <p:nvCxnSpPr>
          <p:cNvPr id="45" name="Прямая соединительная линия 44"/>
          <p:cNvCxnSpPr/>
          <p:nvPr/>
        </p:nvCxnSpPr>
        <p:spPr>
          <a:xfrm>
            <a:off x="1602904" y="3239855"/>
            <a:ext cx="0" cy="738187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1593477" y="2017879"/>
            <a:ext cx="0" cy="94217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Овал 47"/>
          <p:cNvSpPr/>
          <p:nvPr/>
        </p:nvSpPr>
        <p:spPr>
          <a:xfrm>
            <a:off x="9857512" y="3242512"/>
            <a:ext cx="754519" cy="76633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Овал 49"/>
          <p:cNvSpPr/>
          <p:nvPr/>
        </p:nvSpPr>
        <p:spPr>
          <a:xfrm>
            <a:off x="9876180" y="3316703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Овал 50"/>
          <p:cNvSpPr/>
          <p:nvPr/>
        </p:nvSpPr>
        <p:spPr>
          <a:xfrm>
            <a:off x="9682754" y="2016950"/>
            <a:ext cx="944274" cy="944274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Овал 55"/>
          <p:cNvSpPr/>
          <p:nvPr/>
        </p:nvSpPr>
        <p:spPr>
          <a:xfrm>
            <a:off x="9892094" y="2200679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963741"/>
            <a:ext cx="772870" cy="772870"/>
          </a:xfrm>
          <a:prstGeom prst="rect">
            <a:avLst/>
          </a:prstGeom>
        </p:spPr>
      </p:pic>
      <p:sp>
        <p:nvSpPr>
          <p:cNvPr id="63" name="Овал 62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50043" y="3130250"/>
            <a:ext cx="940588" cy="9405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Овал 6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58046" y="2019039"/>
            <a:ext cx="940588" cy="9405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Шестиугольник 40"/>
          <p:cNvSpPr/>
          <p:nvPr/>
        </p:nvSpPr>
        <p:spPr>
          <a:xfrm>
            <a:off x="9710503" y="3282581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0,14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2" name="Шестиугольник 51"/>
          <p:cNvSpPr/>
          <p:nvPr/>
        </p:nvSpPr>
        <p:spPr>
          <a:xfrm>
            <a:off x="9301430" y="2170027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28,1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34" y="3382259"/>
            <a:ext cx="771213" cy="465941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07" y="2263886"/>
            <a:ext cx="729877" cy="48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424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21" name="Объект 4">
            <a:extLst>
              <a:ext uri="{FF2B5EF4-FFF2-40B4-BE49-F238E27FC236}">
                <a16:creationId xmlns:a16="http://schemas.microsoft.com/office/drawing/2014/main" xmlns="" id="{788386E5-07FB-4C54-8AF6-CFB84A3EA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27" name="Равнобедренный треугольник 26"/>
          <p:cNvSpPr/>
          <p:nvPr/>
        </p:nvSpPr>
        <p:spPr>
          <a:xfrm>
            <a:off x="5815215" y="3354306"/>
            <a:ext cx="1647696" cy="3477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-47628" y="1288470"/>
            <a:ext cx="10931525" cy="488379"/>
          </a:xfrm>
          <a:custGeom>
            <a:avLst/>
            <a:gdLst>
              <a:gd name="connsiteX0" fmla="*/ 0 w 9977315"/>
              <a:gd name="connsiteY0" fmla="*/ 48838 h 488379"/>
              <a:gd name="connsiteX1" fmla="*/ 48838 w 9977315"/>
              <a:gd name="connsiteY1" fmla="*/ 0 h 488379"/>
              <a:gd name="connsiteX2" fmla="*/ 9928477 w 9977315"/>
              <a:gd name="connsiteY2" fmla="*/ 0 h 488379"/>
              <a:gd name="connsiteX3" fmla="*/ 9977315 w 9977315"/>
              <a:gd name="connsiteY3" fmla="*/ 48838 h 488379"/>
              <a:gd name="connsiteX4" fmla="*/ 9977315 w 9977315"/>
              <a:gd name="connsiteY4" fmla="*/ 439541 h 488379"/>
              <a:gd name="connsiteX5" fmla="*/ 9928477 w 9977315"/>
              <a:gd name="connsiteY5" fmla="*/ 488379 h 488379"/>
              <a:gd name="connsiteX6" fmla="*/ 48838 w 9977315"/>
              <a:gd name="connsiteY6" fmla="*/ 488379 h 488379"/>
              <a:gd name="connsiteX7" fmla="*/ 0 w 9977315"/>
              <a:gd name="connsiteY7" fmla="*/ 439541 h 488379"/>
              <a:gd name="connsiteX8" fmla="*/ 0 w 9977315"/>
              <a:gd name="connsiteY8" fmla="*/ 48838 h 48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77315" h="488379">
                <a:moveTo>
                  <a:pt x="0" y="48838"/>
                </a:moveTo>
                <a:cubicBezTo>
                  <a:pt x="0" y="21866"/>
                  <a:pt x="21866" y="0"/>
                  <a:pt x="48838" y="0"/>
                </a:cubicBezTo>
                <a:lnTo>
                  <a:pt x="9928477" y="0"/>
                </a:lnTo>
                <a:cubicBezTo>
                  <a:pt x="9955449" y="0"/>
                  <a:pt x="9977315" y="21866"/>
                  <a:pt x="9977315" y="48838"/>
                </a:cubicBezTo>
                <a:lnTo>
                  <a:pt x="9977315" y="439541"/>
                </a:lnTo>
                <a:cubicBezTo>
                  <a:pt x="9977315" y="466513"/>
                  <a:pt x="9955449" y="488379"/>
                  <a:pt x="9928477" y="488379"/>
                </a:cubicBezTo>
                <a:lnTo>
                  <a:pt x="48838" y="488379"/>
                </a:lnTo>
                <a:cubicBezTo>
                  <a:pt x="21866" y="488379"/>
                  <a:pt x="0" y="466513"/>
                  <a:pt x="0" y="439541"/>
                </a:cubicBezTo>
                <a:lnTo>
                  <a:pt x="0" y="4883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974" tIns="32084" rIns="40974" bIns="3208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2.1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. </a:t>
            </a:r>
            <a:r>
              <a:rPr lang="ru-RU" sz="16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Формирование эффективной системы коммуникации в области науки, технологий и инноваций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9" y="760059"/>
            <a:ext cx="413554" cy="413554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950635" y="712796"/>
            <a:ext cx="998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2.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НАУЧНО-ТЕХНИЧЕСКОЕ И ИНТЕЛЛЕКТУАЛЬНОЕ ОБЕСПЕЧЕНИЕ </a:t>
            </a:r>
          </a:p>
          <a:p>
            <a:pPr marL="84138" font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СТРУКТУРНЫХ ИЗМЕНЕНИЙ В ЭКОНОМИКЕ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2620" y="4459545"/>
            <a:ext cx="6297087" cy="45140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реализация комплексных программ поддержки прикладных</a:t>
            </a:r>
            <a:b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</a:b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научных исследований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14</a:t>
            </a:r>
            <a:endParaRPr lang="ru-RU" sz="1400" b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49" y="284892"/>
            <a:ext cx="843952" cy="843952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7226300" y="4379984"/>
            <a:ext cx="3674409" cy="2462875"/>
            <a:chOff x="6294312" y="4105164"/>
            <a:chExt cx="4606397" cy="2771456"/>
          </a:xfrm>
        </p:grpSpPr>
        <p:pic>
          <p:nvPicPr>
            <p:cNvPr id="2050" name="Picture 2" descr="Картинки по запросу &quot;коммуникации в науке&quot;">
              <a:extLst>
                <a:ext uri="{FF2B5EF4-FFF2-40B4-BE49-F238E27FC236}">
                  <a16:creationId xmlns:a16="http://schemas.microsoft.com/office/drawing/2014/main" xmlns="" id="{6ED8F871-DE2A-48AE-857B-37748F9BF22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56" r="10650"/>
            <a:stretch/>
          </p:blipFill>
          <p:spPr bwMode="auto">
            <a:xfrm>
              <a:off x="7032533" y="4216427"/>
              <a:ext cx="3868176" cy="2660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0" name="Равнобедренный треугольник 49">
              <a:extLst>
                <a:ext uri="{FF2B5EF4-FFF2-40B4-BE49-F238E27FC236}">
                  <a16:creationId xmlns:a16="http://schemas.microsoft.com/office/drawing/2014/main" xmlns="" id="{C443EDB7-6A0B-4289-831C-6DF669B443B2}"/>
                </a:ext>
              </a:extLst>
            </p:cNvPr>
            <p:cNvSpPr/>
            <p:nvPr/>
          </p:nvSpPr>
          <p:spPr>
            <a:xfrm>
              <a:off x="6294312" y="4105164"/>
              <a:ext cx="1523698" cy="275933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sp>
        <p:nvSpPr>
          <p:cNvPr id="45" name="Прямоугольник 44"/>
          <p:cNvSpPr/>
          <p:nvPr/>
        </p:nvSpPr>
        <p:spPr>
          <a:xfrm>
            <a:off x="902219" y="1787898"/>
            <a:ext cx="9251084" cy="46024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>
            <a:off x="1602904" y="1802591"/>
            <a:ext cx="0" cy="41844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Прямоугольник 59"/>
          <p:cNvSpPr/>
          <p:nvPr/>
        </p:nvSpPr>
        <p:spPr>
          <a:xfrm>
            <a:off x="1923023" y="1850907"/>
            <a:ext cx="60666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зарегистрированных патентов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8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902219" y="2270498"/>
            <a:ext cx="9251084" cy="4602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1923022" y="2333507"/>
            <a:ext cx="732280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функционирующих научных центров мирового уровня (НЦМУ)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ru-RU" sz="1600" baseline="30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Прямоугольник 74"/>
          <p:cNvSpPr/>
          <p:nvPr/>
        </p:nvSpPr>
        <p:spPr>
          <a:xfrm>
            <a:off x="902219" y="2763436"/>
            <a:ext cx="9251084" cy="568492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7" name="Прямоугольник 76"/>
          <p:cNvSpPr/>
          <p:nvPr/>
        </p:nvSpPr>
        <p:spPr>
          <a:xfrm>
            <a:off x="1923022" y="2826445"/>
            <a:ext cx="7736201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созданных и функционирующих научно-образовательных центров мирового уровня (НОЦ)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02219" y="3360112"/>
            <a:ext cx="9251084" cy="5684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Прямоугольник 83"/>
          <p:cNvSpPr/>
          <p:nvPr/>
        </p:nvSpPr>
        <p:spPr>
          <a:xfrm>
            <a:off x="1923022" y="3423121"/>
            <a:ext cx="7380089" cy="502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Доля статей в соавторстве с иностранными учеными в общем числе публикаций российских авторов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89" name="Прямоугольник 88"/>
          <p:cNvSpPr/>
          <p:nvPr/>
        </p:nvSpPr>
        <p:spPr>
          <a:xfrm>
            <a:off x="902219" y="3957914"/>
            <a:ext cx="9251084" cy="460240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Прямоугольник 90"/>
          <p:cNvSpPr/>
          <p:nvPr/>
        </p:nvSpPr>
        <p:spPr>
          <a:xfrm>
            <a:off x="1923022" y="4020923"/>
            <a:ext cx="78415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Отношение внебюджетных средств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11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и бюджетных ассигнований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12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в составе ВЗИР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600" baseline="300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7" name="Рисунок 9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547411"/>
            <a:ext cx="299260" cy="299260"/>
          </a:xfrm>
          <a:prstGeom prst="rect">
            <a:avLst/>
          </a:prstGeom>
        </p:spPr>
      </p:pic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5964544"/>
            <a:ext cx="5916301" cy="81047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lvl="0" indent="452438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НП «Наука»:</a:t>
            </a:r>
          </a:p>
          <a:p>
            <a:pPr marL="720725" lvl="0" indent="-268288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функционирование НОЦ;</a:t>
            </a:r>
          </a:p>
          <a:p>
            <a:pPr marL="720725" lvl="0" indent="-268288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функционирование НЦМУ;</a:t>
            </a:r>
          </a:p>
          <a:p>
            <a:pPr marL="720725" lvl="0" indent="-268288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ru-RU" sz="1400" dirty="0">
                <a:cs typeface="Times New Roman" panose="02020603050405020304" pitchFamily="18" charset="0"/>
              </a:rPr>
              <a:t>создание и функционирование СУНЦ</a:t>
            </a:r>
            <a:r>
              <a:rPr lang="ru-RU" sz="1400" baseline="30000" dirty="0">
                <a:cs typeface="Times New Roman" panose="02020603050405020304" pitchFamily="18" charset="0"/>
              </a:rPr>
              <a:t>17</a:t>
            </a:r>
            <a:endParaRPr lang="ru-RU" sz="1400" dirty="0">
              <a:cs typeface="Times New Roman" panose="02020603050405020304" pitchFamily="18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4964233"/>
            <a:ext cx="6297905" cy="2718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  <a:tabLst>
                <a:tab pos="447675" algn="l"/>
              </a:tabLst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поддержка формирования и развития наукоградов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15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РФ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2" y="5295331"/>
            <a:ext cx="6377778" cy="2718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реализация международного научно-технологического взаимодействия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1803" y="5623210"/>
            <a:ext cx="5916301" cy="271869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>
              <a:lnSpc>
                <a:spcPts val="1400"/>
              </a:lnSpc>
            </a:pP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развитие цифровых платформ</a:t>
            </a:r>
            <a:r>
              <a:rPr lang="ru-RU" sz="1400" b="1" baseline="30000" dirty="0">
                <a:solidFill>
                  <a:srgbClr val="002060"/>
                </a:solidFill>
                <a:cs typeface="Times New Roman" panose="02020603050405020304" pitchFamily="18" charset="0"/>
              </a:rPr>
              <a:t>16</a:t>
            </a:r>
            <a:r>
              <a:rPr lang="ru-RU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для участников НТР</a:t>
            </a:r>
          </a:p>
        </p:txBody>
      </p:sp>
      <p:sp>
        <p:nvSpPr>
          <p:cNvPr id="96" name="Прямоугольник 95"/>
          <p:cNvSpPr/>
          <p:nvPr/>
        </p:nvSpPr>
        <p:spPr>
          <a:xfrm>
            <a:off x="1584325" y="4465376"/>
            <a:ext cx="113942" cy="232177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" name="Рисунок 10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953511"/>
            <a:ext cx="299260" cy="299260"/>
          </a:xfrm>
          <a:prstGeom prst="rect">
            <a:avLst/>
          </a:prstGeom>
        </p:spPr>
      </p:pic>
      <p:pic>
        <p:nvPicPr>
          <p:cNvPr id="104" name="Рисунок 10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469" y="5289218"/>
            <a:ext cx="299260" cy="299260"/>
          </a:xfrm>
          <a:prstGeom prst="rect">
            <a:avLst/>
          </a:prstGeom>
        </p:spPr>
      </p:pic>
      <p:pic>
        <p:nvPicPr>
          <p:cNvPr id="105" name="Рисунок 10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39" y="5621151"/>
            <a:ext cx="299260" cy="299260"/>
          </a:xfrm>
          <a:prstGeom prst="rect">
            <a:avLst/>
          </a:prstGeom>
        </p:spPr>
      </p:pic>
      <p:pic>
        <p:nvPicPr>
          <p:cNvPr id="106" name="Рисунок 10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39" y="5975930"/>
            <a:ext cx="299260" cy="299260"/>
          </a:xfrm>
          <a:prstGeom prst="rect">
            <a:avLst/>
          </a:prstGeom>
        </p:spPr>
      </p:pic>
      <p:cxnSp>
        <p:nvCxnSpPr>
          <p:cNvPr id="111" name="Прямая соединительная линия 110"/>
          <p:cNvCxnSpPr/>
          <p:nvPr/>
        </p:nvCxnSpPr>
        <p:spPr>
          <a:xfrm>
            <a:off x="1602904" y="2322280"/>
            <a:ext cx="0" cy="34978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Овал 114"/>
          <p:cNvSpPr/>
          <p:nvPr/>
        </p:nvSpPr>
        <p:spPr>
          <a:xfrm>
            <a:off x="9869051" y="1784390"/>
            <a:ext cx="463246" cy="463246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Овал 115"/>
          <p:cNvSpPr/>
          <p:nvPr/>
        </p:nvSpPr>
        <p:spPr>
          <a:xfrm>
            <a:off x="9862503" y="1816378"/>
            <a:ext cx="385174" cy="39189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7" name="Прямоугольник 116"/>
          <p:cNvSpPr/>
          <p:nvPr/>
        </p:nvSpPr>
        <p:spPr>
          <a:xfrm>
            <a:off x="47321" y="5786369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118" name="Рисунок 117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982595"/>
            <a:ext cx="772870" cy="772870"/>
          </a:xfrm>
          <a:prstGeom prst="rect">
            <a:avLst/>
          </a:prstGeom>
        </p:spPr>
      </p:pic>
      <p:sp>
        <p:nvSpPr>
          <p:cNvPr id="119" name="Овал 118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661865" y="1791875"/>
            <a:ext cx="439921" cy="43992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0" name="Овал 11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656174" y="2295739"/>
            <a:ext cx="439921" cy="43992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21" name="Прямая соединительная линия 120"/>
          <p:cNvCxnSpPr/>
          <p:nvPr/>
        </p:nvCxnSpPr>
        <p:spPr>
          <a:xfrm>
            <a:off x="1599258" y="2862030"/>
            <a:ext cx="0" cy="34978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1602904" y="3476125"/>
            <a:ext cx="0" cy="34978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1602904" y="4017748"/>
            <a:ext cx="0" cy="34978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5" name="Рисунок 6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048" y="1841198"/>
            <a:ext cx="332699" cy="332699"/>
          </a:xfrm>
          <a:prstGeom prst="rect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558" y="2330816"/>
            <a:ext cx="377402" cy="377402"/>
          </a:xfrm>
          <a:prstGeom prst="rect">
            <a:avLst/>
          </a:prstGeom>
        </p:spPr>
      </p:pic>
      <p:sp>
        <p:nvSpPr>
          <p:cNvPr id="124" name="Овал 123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658830" y="2821351"/>
            <a:ext cx="439921" cy="43992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5" name="Овал 12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653139" y="3420171"/>
            <a:ext cx="439921" cy="43992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Овал 12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650618" y="3962785"/>
            <a:ext cx="439921" cy="439921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1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787" y="3991254"/>
            <a:ext cx="509614" cy="390053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986" y="2810764"/>
            <a:ext cx="385504" cy="365878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74" y="3429941"/>
            <a:ext cx="436292" cy="436292"/>
          </a:xfrm>
          <a:prstGeom prst="rect">
            <a:avLst/>
          </a:prstGeom>
        </p:spPr>
      </p:pic>
      <p:sp>
        <p:nvSpPr>
          <p:cNvPr id="62" name="Прямоугольник 61"/>
          <p:cNvSpPr/>
          <p:nvPr/>
        </p:nvSpPr>
        <p:spPr>
          <a:xfrm>
            <a:off x="9563658" y="178715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5700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28" name="Овал 127"/>
          <p:cNvSpPr/>
          <p:nvPr/>
        </p:nvSpPr>
        <p:spPr>
          <a:xfrm>
            <a:off x="9865777" y="2262642"/>
            <a:ext cx="463246" cy="47211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Овал 128"/>
          <p:cNvSpPr/>
          <p:nvPr/>
        </p:nvSpPr>
        <p:spPr>
          <a:xfrm>
            <a:off x="9859229" y="2303497"/>
            <a:ext cx="385174" cy="39189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9570803" y="2276900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7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2" name="Овал 131"/>
          <p:cNvSpPr/>
          <p:nvPr/>
        </p:nvSpPr>
        <p:spPr>
          <a:xfrm>
            <a:off x="9902613" y="2761352"/>
            <a:ext cx="438827" cy="566294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Овал 132"/>
          <p:cNvSpPr/>
          <p:nvPr/>
        </p:nvSpPr>
        <p:spPr>
          <a:xfrm>
            <a:off x="9877525" y="2845362"/>
            <a:ext cx="385174" cy="39189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Овал 133"/>
          <p:cNvSpPr/>
          <p:nvPr/>
        </p:nvSpPr>
        <p:spPr>
          <a:xfrm>
            <a:off x="9878194" y="3956675"/>
            <a:ext cx="463246" cy="463246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Овал 134"/>
          <p:cNvSpPr/>
          <p:nvPr/>
        </p:nvSpPr>
        <p:spPr>
          <a:xfrm>
            <a:off x="9871646" y="3988663"/>
            <a:ext cx="385174" cy="39189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9570803" y="2808795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10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9570803" y="3966697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55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6" name="Овал 135"/>
          <p:cNvSpPr/>
          <p:nvPr/>
        </p:nvSpPr>
        <p:spPr>
          <a:xfrm>
            <a:off x="9902335" y="3359876"/>
            <a:ext cx="438827" cy="56629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7" name="Овал 136"/>
          <p:cNvSpPr/>
          <p:nvPr/>
        </p:nvSpPr>
        <p:spPr>
          <a:xfrm>
            <a:off x="9877247" y="3443886"/>
            <a:ext cx="385174" cy="39189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/>
          <p:cNvSpPr/>
          <p:nvPr/>
        </p:nvSpPr>
        <p:spPr>
          <a:xfrm>
            <a:off x="9570803" y="3414615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28,4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909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xmlns="" id="{F1002D49-75E1-4418-9D92-2834AC80E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6556" y="4216837"/>
            <a:ext cx="3823969" cy="2547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Равнобедренный треугольник 40">
            <a:extLst>
              <a:ext uri="{FF2B5EF4-FFF2-40B4-BE49-F238E27FC236}">
                <a16:creationId xmlns:a16="http://schemas.microsoft.com/office/drawing/2014/main" xmlns="" id="{C443EDB7-6A0B-4289-831C-6DF669B443B2}"/>
              </a:ext>
            </a:extLst>
          </p:cNvPr>
          <p:cNvSpPr/>
          <p:nvPr/>
        </p:nvSpPr>
        <p:spPr>
          <a:xfrm>
            <a:off x="6361110" y="4113927"/>
            <a:ext cx="1523698" cy="2681290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87126" y="4108010"/>
            <a:ext cx="5377680" cy="52322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Поддержка проектов в целях реализации планов мероприятий НТИ;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81567" y="5821167"/>
            <a:ext cx="5377680" cy="30777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Развитие Университета НТИ</a:t>
            </a:r>
          </a:p>
        </p:txBody>
      </p:sp>
      <p:sp>
        <p:nvSpPr>
          <p:cNvPr id="27" name="Равнобедренный треугольник 26"/>
          <p:cNvSpPr/>
          <p:nvPr/>
        </p:nvSpPr>
        <p:spPr>
          <a:xfrm>
            <a:off x="5815215" y="3354306"/>
            <a:ext cx="1647696" cy="3477746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902219" y="2050933"/>
            <a:ext cx="9351692" cy="6749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902219" y="2983079"/>
            <a:ext cx="9270481" cy="942508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50043" y="1898350"/>
            <a:ext cx="940588" cy="9405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Овал 66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358046" y="2984239"/>
            <a:ext cx="940588" cy="94058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9857512" y="2050932"/>
            <a:ext cx="754519" cy="674075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9876180" y="2084803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9682754" y="2982150"/>
            <a:ext cx="944274" cy="944274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Объект 4">
            <a:extLst>
              <a:ext uri="{FF2B5EF4-FFF2-40B4-BE49-F238E27FC236}">
                <a16:creationId xmlns:a16="http://schemas.microsoft.com/office/drawing/2014/main" xmlns="" id="{788386E5-07FB-4C54-8AF6-CFB84A3EAB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5" name="Полилиния 4"/>
          <p:cNvSpPr/>
          <p:nvPr/>
        </p:nvSpPr>
        <p:spPr>
          <a:xfrm>
            <a:off x="-47627" y="1373815"/>
            <a:ext cx="10931524" cy="415252"/>
          </a:xfrm>
          <a:custGeom>
            <a:avLst/>
            <a:gdLst>
              <a:gd name="connsiteX0" fmla="*/ 0 w 9977315"/>
              <a:gd name="connsiteY0" fmla="*/ 48838 h 488379"/>
              <a:gd name="connsiteX1" fmla="*/ 48838 w 9977315"/>
              <a:gd name="connsiteY1" fmla="*/ 0 h 488379"/>
              <a:gd name="connsiteX2" fmla="*/ 9928477 w 9977315"/>
              <a:gd name="connsiteY2" fmla="*/ 0 h 488379"/>
              <a:gd name="connsiteX3" fmla="*/ 9977315 w 9977315"/>
              <a:gd name="connsiteY3" fmla="*/ 48838 h 488379"/>
              <a:gd name="connsiteX4" fmla="*/ 9977315 w 9977315"/>
              <a:gd name="connsiteY4" fmla="*/ 439541 h 488379"/>
              <a:gd name="connsiteX5" fmla="*/ 9928477 w 9977315"/>
              <a:gd name="connsiteY5" fmla="*/ 488379 h 488379"/>
              <a:gd name="connsiteX6" fmla="*/ 48838 w 9977315"/>
              <a:gd name="connsiteY6" fmla="*/ 488379 h 488379"/>
              <a:gd name="connsiteX7" fmla="*/ 0 w 9977315"/>
              <a:gd name="connsiteY7" fmla="*/ 439541 h 488379"/>
              <a:gd name="connsiteX8" fmla="*/ 0 w 9977315"/>
              <a:gd name="connsiteY8" fmla="*/ 48838 h 488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977315" h="488379">
                <a:moveTo>
                  <a:pt x="0" y="48838"/>
                </a:moveTo>
                <a:cubicBezTo>
                  <a:pt x="0" y="21866"/>
                  <a:pt x="21866" y="0"/>
                  <a:pt x="48838" y="0"/>
                </a:cubicBezTo>
                <a:lnTo>
                  <a:pt x="9928477" y="0"/>
                </a:lnTo>
                <a:cubicBezTo>
                  <a:pt x="9955449" y="0"/>
                  <a:pt x="9977315" y="21866"/>
                  <a:pt x="9977315" y="48838"/>
                </a:cubicBezTo>
                <a:lnTo>
                  <a:pt x="9977315" y="439541"/>
                </a:lnTo>
                <a:cubicBezTo>
                  <a:pt x="9977315" y="466513"/>
                  <a:pt x="9955449" y="488379"/>
                  <a:pt x="9928477" y="488379"/>
                </a:cubicBezTo>
                <a:lnTo>
                  <a:pt x="48838" y="488379"/>
                </a:lnTo>
                <a:cubicBezTo>
                  <a:pt x="21866" y="488379"/>
                  <a:pt x="0" y="466513"/>
                  <a:pt x="0" y="439541"/>
                </a:cubicBezTo>
                <a:lnTo>
                  <a:pt x="0" y="48838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0974" tIns="32084" rIns="40974" bIns="32084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u="none" strike="noStrike" kern="1200" dirty="0">
              <a:solidFill>
                <a:schemeClr val="accent1">
                  <a:lumMod val="75000"/>
                </a:schemeClr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2.2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 Развитие национальной технологической инициативы</a:t>
            </a:r>
          </a:p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9" y="760059"/>
            <a:ext cx="413554" cy="413554"/>
          </a:xfrm>
          <a:prstGeom prst="rect">
            <a:avLst/>
          </a:prstGeom>
        </p:spPr>
      </p:pic>
      <p:sp>
        <p:nvSpPr>
          <p:cNvPr id="14" name="Пятиугольник 13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8720" y="6182026"/>
            <a:ext cx="5377680" cy="523220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 indent="-85725"/>
            <a:r>
              <a:rPr lang="ru-RU" sz="1400" b="1" dirty="0">
                <a:solidFill>
                  <a:srgbClr val="002060"/>
                </a:solidFill>
              </a:rPr>
              <a:t>НП «Наука»:</a:t>
            </a:r>
          </a:p>
          <a:p>
            <a:pPr marL="628650" indent="-180975">
              <a:buFont typeface="Arial" panose="020B0604020202020204" pitchFamily="34" charset="0"/>
              <a:buChar char="•"/>
            </a:pPr>
            <a:r>
              <a:rPr lang="ru-RU" sz="1400" dirty="0"/>
              <a:t>государственная поддержка центров компетенций НТИ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950635" y="712796"/>
            <a:ext cx="998811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2.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НАУЧНО-ТЕХНИЧЕСКОЕ И ИНТЕЛЛЕКТУАЛЬНОЕ ОБЕСПЕЧЕНИЕ </a:t>
            </a:r>
          </a:p>
          <a:p>
            <a:pPr marL="84138" font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СТРУКТУРНЫХ ИЗМЕНЕНИЙ В ЭКОНОМИКЕ</a:t>
            </a:r>
          </a:p>
        </p:txBody>
      </p:sp>
      <p:sp>
        <p:nvSpPr>
          <p:cNvPr id="49" name="Прямоугольник 48"/>
          <p:cNvSpPr/>
          <p:nvPr/>
        </p:nvSpPr>
        <p:spPr>
          <a:xfrm>
            <a:off x="1923023" y="2041407"/>
            <a:ext cx="60666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созданных центров компетенций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Национальной технологической инициативы (НТИ)</a:t>
            </a:r>
            <a:r>
              <a:rPr lang="ru-RU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18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1" name="Шестиугольник 50"/>
          <p:cNvSpPr/>
          <p:nvPr/>
        </p:nvSpPr>
        <p:spPr>
          <a:xfrm>
            <a:off x="9664783" y="2060205"/>
            <a:ext cx="941501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14</a:t>
            </a:r>
            <a:endParaRPr lang="ru-RU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80D4A12E-6861-4135-A142-7A8A5158E73A}"/>
              </a:ext>
            </a:extLst>
          </p:cNvPr>
          <p:cNvSpPr txBox="1"/>
          <p:nvPr/>
        </p:nvSpPr>
        <p:spPr>
          <a:xfrm>
            <a:off x="1919321" y="3002257"/>
            <a:ext cx="78046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</a:pPr>
            <a:r>
              <a:rPr lang="ru-RU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Число участников НТИ, реализующих проекты, обеспечивающие преобразование исследований, в продукты и услуги, способствующие достижению лидерства российских компаний, </a:t>
            </a:r>
            <a:r>
              <a:rPr lang="en-US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2" name="Рисунок 61"/>
          <p:cNvPicPr>
            <a:picLocks noChangeAspect="1"/>
          </p:cNvPicPr>
          <p:nvPr/>
        </p:nvPicPr>
        <p:blipFill>
          <a:blip r:embed="rId7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4049" y="284892"/>
            <a:ext cx="843952" cy="843952"/>
          </a:xfrm>
          <a:prstGeom prst="rect">
            <a:avLst/>
          </a:prstGeom>
        </p:spPr>
      </p:pic>
      <p:sp>
        <p:nvSpPr>
          <p:cNvPr id="63" name="TextBox 62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64" name="Рисунок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458" y="3089188"/>
            <a:ext cx="740076" cy="729891"/>
          </a:xfrm>
          <a:prstGeom prst="rect">
            <a:avLst/>
          </a:prstGeom>
        </p:spPr>
      </p:pic>
      <p:pic>
        <p:nvPicPr>
          <p:cNvPr id="46" name="Рисунок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960" y="2068264"/>
            <a:ext cx="678336" cy="675470"/>
          </a:xfrm>
          <a:prstGeom prst="rect">
            <a:avLst/>
          </a:prstGeom>
        </p:spPr>
      </p:pic>
      <p:cxnSp>
        <p:nvCxnSpPr>
          <p:cNvPr id="39" name="Прямая соединительная линия 38"/>
          <p:cNvCxnSpPr/>
          <p:nvPr/>
        </p:nvCxnSpPr>
        <p:spPr>
          <a:xfrm>
            <a:off x="1593477" y="2973559"/>
            <a:ext cx="0" cy="942171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59" name="Рисунок 58"/>
          <p:cNvPicPr>
            <a:picLocks noChangeAspect="1"/>
          </p:cNvPicPr>
          <p:nvPr/>
        </p:nvPicPr>
        <p:blipFill>
          <a:blip r:embed="rId1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963741"/>
            <a:ext cx="772870" cy="772870"/>
          </a:xfrm>
          <a:prstGeom prst="rect">
            <a:avLst/>
          </a:prstGeom>
        </p:spPr>
      </p:pic>
      <p:sp>
        <p:nvSpPr>
          <p:cNvPr id="47" name="Овал 46"/>
          <p:cNvSpPr/>
          <p:nvPr/>
        </p:nvSpPr>
        <p:spPr>
          <a:xfrm>
            <a:off x="9892094" y="3165879"/>
            <a:ext cx="561432" cy="5712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Шестиугольник 54"/>
          <p:cNvSpPr/>
          <p:nvPr/>
        </p:nvSpPr>
        <p:spPr>
          <a:xfrm>
            <a:off x="9301430" y="3135227"/>
            <a:ext cx="1728278" cy="664802"/>
          </a:xfrm>
          <a:prstGeom prst="hexagon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827</a:t>
            </a:r>
          </a:p>
        </p:txBody>
      </p:sp>
      <p:cxnSp>
        <p:nvCxnSpPr>
          <p:cNvPr id="68" name="Прямая соединительная линия 67"/>
          <p:cNvCxnSpPr/>
          <p:nvPr/>
        </p:nvCxnSpPr>
        <p:spPr>
          <a:xfrm>
            <a:off x="1593477" y="2084803"/>
            <a:ext cx="0" cy="571233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94537" y="4677320"/>
            <a:ext cx="5377680" cy="738664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Предоставление грантов на исследования и разработки малых инновационных предприятий, направленных на преодоление существующих технологических барьеров;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8202DEE5-950F-4958-A6B4-0664B3628C4C}"/>
              </a:ext>
            </a:extLst>
          </p:cNvPr>
          <p:cNvSpPr txBox="1"/>
          <p:nvPr/>
        </p:nvSpPr>
        <p:spPr>
          <a:xfrm>
            <a:off x="1687125" y="5461984"/>
            <a:ext cx="5469363" cy="307777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7675" lvl="0"/>
            <a:r>
              <a:rPr lang="ru-RU" sz="1400" b="1" dirty="0">
                <a:solidFill>
                  <a:srgbClr val="002060"/>
                </a:solidFill>
              </a:rPr>
              <a:t>Кадровое обеспечение научно-технологического трансфера</a:t>
            </a:r>
            <a:r>
              <a:rPr lang="ru-RU" sz="1400" b="1" baseline="30000" dirty="0">
                <a:solidFill>
                  <a:srgbClr val="002060"/>
                </a:solidFill>
              </a:rPr>
              <a:t>19</a:t>
            </a:r>
            <a:r>
              <a:rPr lang="ru-RU" sz="1400" b="1" dirty="0">
                <a:solidFill>
                  <a:srgbClr val="002060"/>
                </a:solidFill>
              </a:rPr>
              <a:t>;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1584325" y="4108010"/>
            <a:ext cx="113942" cy="259723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170273"/>
            <a:ext cx="299260" cy="299260"/>
          </a:xfrm>
          <a:prstGeom prst="rect">
            <a:avLst/>
          </a:prstGeom>
        </p:spPr>
      </p:pic>
      <p:pic>
        <p:nvPicPr>
          <p:cNvPr id="66" name="Рисунок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8" y="6197798"/>
            <a:ext cx="299260" cy="299260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1BADB103-BAE1-4E75-8E72-502168FA71EF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5375" y="4723411"/>
            <a:ext cx="299260" cy="299260"/>
          </a:xfrm>
          <a:prstGeom prst="rect">
            <a:avLst/>
          </a:prstGeom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xmlns="" id="{2C8F25AF-30CC-4C97-8E85-5798D35944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7729" y="5470042"/>
            <a:ext cx="299260" cy="299260"/>
          </a:xfrm>
          <a:prstGeom prst="rect">
            <a:avLst/>
          </a:prstGeom>
        </p:spPr>
      </p:pic>
      <p:pic>
        <p:nvPicPr>
          <p:cNvPr id="53" name="Рисунок 52">
            <a:extLst>
              <a:ext uri="{FF2B5EF4-FFF2-40B4-BE49-F238E27FC236}">
                <a16:creationId xmlns:a16="http://schemas.microsoft.com/office/drawing/2014/main" xmlns="" id="{A67E92DE-244F-47C8-A682-27227C0832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078" y="5831366"/>
            <a:ext cx="299260" cy="29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04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Овал 91"/>
          <p:cNvSpPr/>
          <p:nvPr/>
        </p:nvSpPr>
        <p:spPr>
          <a:xfrm>
            <a:off x="9886785" y="1788659"/>
            <a:ext cx="466724" cy="5608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3" name="Овал 92"/>
          <p:cNvSpPr/>
          <p:nvPr/>
        </p:nvSpPr>
        <p:spPr>
          <a:xfrm>
            <a:off x="9894648" y="3106556"/>
            <a:ext cx="453908" cy="560884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1" name="Овал 90"/>
          <p:cNvSpPr/>
          <p:nvPr/>
        </p:nvSpPr>
        <p:spPr>
          <a:xfrm>
            <a:off x="9908894" y="2432846"/>
            <a:ext cx="439662" cy="564650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Овал 60"/>
          <p:cNvSpPr/>
          <p:nvPr/>
        </p:nvSpPr>
        <p:spPr>
          <a:xfrm>
            <a:off x="9881832" y="3757684"/>
            <a:ext cx="466724" cy="560884"/>
          </a:xfrm>
          <a:prstGeom prst="ellipse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57268" y="0"/>
            <a:ext cx="6353428" cy="6858000"/>
          </a:xfrm>
          <a:prstGeom prst="rect">
            <a:avLst/>
          </a:prstGeom>
        </p:spPr>
      </p:pic>
      <p:grpSp>
        <p:nvGrpSpPr>
          <p:cNvPr id="7" name="Группа 6"/>
          <p:cNvGrpSpPr/>
          <p:nvPr/>
        </p:nvGrpSpPr>
        <p:grpSpPr>
          <a:xfrm>
            <a:off x="5808881" y="3853771"/>
            <a:ext cx="5073162" cy="2886387"/>
            <a:chOff x="4369968" y="2934467"/>
            <a:chExt cx="6511909" cy="4061512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4735383" y="2934467"/>
              <a:ext cx="6146494" cy="3990939"/>
              <a:chOff x="4735383" y="2934467"/>
              <a:chExt cx="6146494" cy="3990939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xmlns="" id="{0DB54801-FEB1-41F5-A628-6117CC1200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flipH="1">
                <a:off x="4735383" y="3823908"/>
                <a:ext cx="6146494" cy="297619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3" name="Равнобедренный треугольник 42">
                <a:extLst>
                  <a:ext uri="{FF2B5EF4-FFF2-40B4-BE49-F238E27FC236}">
                    <a16:creationId xmlns:a16="http://schemas.microsoft.com/office/drawing/2014/main" xmlns="" id="{C443EDB7-6A0B-4289-831C-6DF669B443B2}"/>
                  </a:ext>
                </a:extLst>
              </p:cNvPr>
              <p:cNvSpPr/>
              <p:nvPr/>
            </p:nvSpPr>
            <p:spPr>
              <a:xfrm>
                <a:off x="7554055" y="3934412"/>
                <a:ext cx="1523698" cy="2990994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7" name="Равнобедренный треугольник 26"/>
              <p:cNvSpPr/>
              <p:nvPr/>
            </p:nvSpPr>
            <p:spPr>
              <a:xfrm>
                <a:off x="5777617" y="2934467"/>
                <a:ext cx="2484511" cy="3905013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3" name="Прямоугольник 2"/>
            <p:cNvSpPr/>
            <p:nvPr/>
          </p:nvSpPr>
          <p:spPr>
            <a:xfrm>
              <a:off x="4369968" y="3695561"/>
              <a:ext cx="3944898" cy="33004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1" name="Рисунок 30"/>
          <p:cNvPicPr>
            <a:picLocks noChangeAspect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650" y="279077"/>
            <a:ext cx="896879" cy="896879"/>
          </a:xfrm>
          <a:prstGeom prst="rect">
            <a:avLst/>
          </a:prstGeom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xmlns="" id="{31EB1185-3AB6-4748-9D1B-FB02D8DDD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88101"/>
          <a:stretch/>
        </p:blipFill>
        <p:spPr>
          <a:xfrm>
            <a:off x="10886303" y="0"/>
            <a:ext cx="1305697" cy="685800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2"/>
          <a:stretch/>
        </p:blipFill>
        <p:spPr>
          <a:xfrm>
            <a:off x="-41528" y="0"/>
            <a:ext cx="6683628" cy="6858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99" y="760059"/>
            <a:ext cx="413554" cy="413554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950636" y="712796"/>
            <a:ext cx="95578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4138" fontAlgn="ctr"/>
            <a:r>
              <a:rPr lang="ru-RU" sz="16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3. 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ЭФФЕКТИВНАЯ ОРГАНИЗАЦИЯ И ТЕХНОЛОГИЧЕСКОЕ ОБНОВЛЕНИЕ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НАУЧНОЙ, НАУЧНО-ТЕХНИЧЕСКОЙ И ИННОВАЦИОННОЙ ДЕЯТЕЛЬНОСТИ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-38100" y="1335019"/>
            <a:ext cx="10919977" cy="373986"/>
          </a:xfrm>
          <a:custGeom>
            <a:avLst/>
            <a:gdLst>
              <a:gd name="connsiteX0" fmla="*/ 0 w 9447279"/>
              <a:gd name="connsiteY0" fmla="*/ 60774 h 607735"/>
              <a:gd name="connsiteX1" fmla="*/ 60774 w 9447279"/>
              <a:gd name="connsiteY1" fmla="*/ 0 h 607735"/>
              <a:gd name="connsiteX2" fmla="*/ 9386506 w 9447279"/>
              <a:gd name="connsiteY2" fmla="*/ 0 h 607735"/>
              <a:gd name="connsiteX3" fmla="*/ 9447280 w 9447279"/>
              <a:gd name="connsiteY3" fmla="*/ 60774 h 607735"/>
              <a:gd name="connsiteX4" fmla="*/ 9447279 w 9447279"/>
              <a:gd name="connsiteY4" fmla="*/ 546962 h 607735"/>
              <a:gd name="connsiteX5" fmla="*/ 9386505 w 9447279"/>
              <a:gd name="connsiteY5" fmla="*/ 607736 h 607735"/>
              <a:gd name="connsiteX6" fmla="*/ 60774 w 9447279"/>
              <a:gd name="connsiteY6" fmla="*/ 607735 h 607735"/>
              <a:gd name="connsiteX7" fmla="*/ 0 w 9447279"/>
              <a:gd name="connsiteY7" fmla="*/ 546961 h 607735"/>
              <a:gd name="connsiteX8" fmla="*/ 0 w 9447279"/>
              <a:gd name="connsiteY8" fmla="*/ 60774 h 607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447279" h="607735">
                <a:moveTo>
                  <a:pt x="0" y="60774"/>
                </a:moveTo>
                <a:cubicBezTo>
                  <a:pt x="0" y="27209"/>
                  <a:pt x="27209" y="0"/>
                  <a:pt x="60774" y="0"/>
                </a:cubicBezTo>
                <a:lnTo>
                  <a:pt x="9386506" y="0"/>
                </a:lnTo>
                <a:cubicBezTo>
                  <a:pt x="9420071" y="0"/>
                  <a:pt x="9447280" y="27209"/>
                  <a:pt x="9447280" y="60774"/>
                </a:cubicBezTo>
                <a:cubicBezTo>
                  <a:pt x="9447280" y="222837"/>
                  <a:pt x="9447279" y="384899"/>
                  <a:pt x="9447279" y="546962"/>
                </a:cubicBezTo>
                <a:cubicBezTo>
                  <a:pt x="9447279" y="580527"/>
                  <a:pt x="9420070" y="607736"/>
                  <a:pt x="9386505" y="607736"/>
                </a:cubicBezTo>
                <a:lnTo>
                  <a:pt x="60774" y="607735"/>
                </a:lnTo>
                <a:cubicBezTo>
                  <a:pt x="27209" y="607735"/>
                  <a:pt x="0" y="580526"/>
                  <a:pt x="0" y="546961"/>
                </a:cubicBezTo>
                <a:lnTo>
                  <a:pt x="0" y="60774"/>
                </a:lnTo>
                <a:close/>
              </a:path>
            </a:pathLst>
          </a:custGeom>
          <a:gradFill flip="none" rotWithShape="1">
            <a:gsLst>
              <a:gs pos="0">
                <a:schemeClr val="bg1"/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16200000" scaled="1"/>
            <a:tileRect/>
          </a:gra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2090" tIns="40660" rIns="52090" bIns="40660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b="1" u="none" strike="noStrike" kern="1200" dirty="0"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  <a:p>
            <a:pPr lvl="0" algn="ctr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u="none" strike="noStrike" kern="1200" dirty="0">
                <a:solidFill>
                  <a:schemeClr val="accent1">
                    <a:lumMod val="75000"/>
                  </a:schemeClr>
                </a:solidFill>
                <a:effectLst/>
                <a:latin typeface="+mn-lt"/>
                <a:cs typeface="Arial" panose="020B0604020202020204" pitchFamily="34" charset="0"/>
              </a:rPr>
              <a:t>Задача 3.1 </a:t>
            </a:r>
            <a:r>
              <a:rPr lang="ru-RU" sz="1800" b="1" u="none" strike="noStrike" kern="1200" dirty="0">
                <a:solidFill>
                  <a:schemeClr val="tx1"/>
                </a:solidFill>
                <a:effectLst/>
                <a:latin typeface="+mn-lt"/>
                <a:cs typeface="Arial" panose="020B0604020202020204" pitchFamily="34" charset="0"/>
              </a:rPr>
              <a:t>Обеспечение доступности инфраструктуры и информации</a:t>
            </a:r>
          </a:p>
          <a:p>
            <a:pPr lvl="0" algn="l" defTabSz="8001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600" b="1" kern="1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1690787" y="5243317"/>
            <a:ext cx="6777310" cy="133626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lvl="0" indent="449263">
              <a:lnSpc>
                <a:spcPts val="1200"/>
              </a:lnSpc>
              <a:spcAft>
                <a:spcPts val="600"/>
              </a:spcAft>
            </a:pPr>
            <a:r>
              <a:rPr lang="ru-RU" sz="1400" b="1" dirty="0">
                <a:solidFill>
                  <a:srgbClr val="002060"/>
                </a:solidFill>
              </a:rPr>
              <a:t>НП «Наука»:</a:t>
            </a:r>
          </a:p>
          <a:p>
            <a:pPr marL="625475" indent="-176213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создание и развитие уникальных научных установок класса «</a:t>
            </a:r>
            <a:r>
              <a:rPr lang="ru-RU" sz="1400" dirty="0" err="1"/>
              <a:t>мегасайенс</a:t>
            </a:r>
            <a:r>
              <a:rPr lang="ru-RU" sz="1400" dirty="0"/>
              <a:t>»;</a:t>
            </a:r>
          </a:p>
          <a:p>
            <a:pPr marL="625475" indent="-176213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доступ к научным электронным информационным зарубежным ресурсам;</a:t>
            </a:r>
          </a:p>
          <a:p>
            <a:pPr marL="625475" indent="-176213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обновление приборной базы ведущих организаций, выполняющих НИОКР;</a:t>
            </a:r>
          </a:p>
          <a:p>
            <a:pPr marL="625475" indent="-176213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создание и эксплуатация инжиниринговых центров</a:t>
            </a:r>
            <a:r>
              <a:rPr lang="ru-RU" sz="1400" baseline="30000" dirty="0"/>
              <a:t>24</a:t>
            </a:r>
            <a:r>
              <a:rPr lang="ru-RU" sz="1400" dirty="0"/>
              <a:t>;</a:t>
            </a:r>
          </a:p>
          <a:p>
            <a:pPr marL="625475" indent="-176213">
              <a:lnSpc>
                <a:spcPts val="11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dirty="0"/>
              <a:t>проектирование  двух новых современных научно-исследовательских  судов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-102649" y="64545"/>
            <a:ext cx="110969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показатели и мероприятия реализации целей и задач на 2020 год</a:t>
            </a:r>
          </a:p>
        </p:txBody>
      </p:sp>
      <p:pic>
        <p:nvPicPr>
          <p:cNvPr id="45" name="Рисунок 4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625" y="13886"/>
            <a:ext cx="7011775" cy="966111"/>
          </a:xfrm>
          <a:prstGeom prst="rect">
            <a:avLst/>
          </a:prstGeom>
        </p:spPr>
      </p:pic>
      <p:sp>
        <p:nvSpPr>
          <p:cNvPr id="48" name="Прямоугольник 47"/>
          <p:cNvSpPr/>
          <p:nvPr/>
        </p:nvSpPr>
        <p:spPr>
          <a:xfrm>
            <a:off x="902219" y="1784956"/>
            <a:ext cx="9251084" cy="567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Прямоугольник 49"/>
          <p:cNvSpPr/>
          <p:nvPr/>
        </p:nvSpPr>
        <p:spPr>
          <a:xfrm>
            <a:off x="1923022" y="1848545"/>
            <a:ext cx="7736201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крупных проектов класса «мегасайенс»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20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реализуемых 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РФ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902219" y="2429551"/>
            <a:ext cx="9251084" cy="567945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угольник 55"/>
          <p:cNvSpPr/>
          <p:nvPr/>
        </p:nvSpPr>
        <p:spPr>
          <a:xfrm>
            <a:off x="1923022" y="2493140"/>
            <a:ext cx="7380089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Количество баз данных, подписка на которые обеспечивается за счет средств федерального бюджета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ед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888713" y="3099204"/>
            <a:ext cx="9251084" cy="5679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909516" y="3162793"/>
            <a:ext cx="7736201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Коэффициент загрузки центров коллективного пользования (ЦКП)</a:t>
            </a:r>
            <a:r>
              <a:rPr lang="ru-RU" sz="1600" baseline="30000" dirty="0">
                <a:ea typeface="Calibri" panose="020F0502020204030204" pitchFamily="34" charset="0"/>
                <a:cs typeface="Times New Roman" panose="02020603050405020304" pitchFamily="18" charset="0"/>
              </a:rPr>
              <a:t>21</a:t>
            </a:r>
            <a:r>
              <a:rPr lang="ru-RU" sz="1600" dirty="0">
                <a:ea typeface="Calibri" panose="020F0502020204030204" pitchFamily="34" charset="0"/>
                <a:cs typeface="Times New Roman" panose="02020603050405020304" pitchFamily="18" charset="0"/>
              </a:rPr>
              <a:t> научным оборудованием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%</a:t>
            </a:r>
            <a:endParaRPr lang="ru-RU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888713" y="3756499"/>
            <a:ext cx="9251084" cy="567945"/>
          </a:xfrm>
          <a:prstGeom prst="rect">
            <a:avLst/>
          </a:prstGeom>
          <a:solidFill>
            <a:srgbClr val="E2E2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1909516" y="3820088"/>
            <a:ext cx="7380089" cy="505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600"/>
              </a:lnSpc>
              <a:spcAft>
                <a:spcPts val="600"/>
              </a:spcAft>
            </a:pP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Доля научных публикаций российских исследователей, индексируемых в международных системах научного цитирования</a:t>
            </a:r>
            <a:r>
              <a:rPr lang="ru-RU" sz="1600" baseline="300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22</a:t>
            </a: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%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1696010" y="4506799"/>
            <a:ext cx="7153475" cy="2846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marL="442913" lvl="0">
              <a:lnSpc>
                <a:spcPts val="15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ru-RU" sz="1400" b="1" dirty="0">
                <a:solidFill>
                  <a:srgbClr val="002060"/>
                </a:solidFill>
              </a:rPr>
              <a:t>развитие инфраструктуры научной, научно-технической деятельности</a:t>
            </a:r>
            <a:r>
              <a:rPr lang="en-US" sz="1400" b="1" dirty="0">
                <a:solidFill>
                  <a:srgbClr val="002060"/>
                </a:solidFill>
              </a:rPr>
              <a:t> </a:t>
            </a:r>
            <a:r>
              <a:rPr lang="ru-RU" sz="1400" b="1" dirty="0">
                <a:solidFill>
                  <a:srgbClr val="002060"/>
                </a:solidFill>
              </a:rPr>
              <a:t>ЦКП и УНУ</a:t>
            </a:r>
            <a:r>
              <a:rPr lang="ru-RU" sz="1400" b="1" baseline="30000" dirty="0">
                <a:solidFill>
                  <a:srgbClr val="002060"/>
                </a:solidFill>
              </a:rPr>
              <a:t>23</a:t>
            </a:r>
            <a:endParaRPr lang="ru-RU" sz="1400" b="1" dirty="0">
              <a:solidFill>
                <a:srgbClr val="002060"/>
              </a:solidFill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699" y="4504333"/>
            <a:ext cx="299260" cy="29926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xmlns="" id="{F53D1D51-4AA4-457E-8834-01C55E8A9E94}"/>
              </a:ext>
            </a:extLst>
          </p:cNvPr>
          <p:cNvSpPr txBox="1"/>
          <p:nvPr/>
        </p:nvSpPr>
        <p:spPr>
          <a:xfrm>
            <a:off x="1696942" y="4874839"/>
            <a:ext cx="6777310" cy="284693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rtlCol="0">
            <a:spAutoFit/>
          </a:bodyPr>
          <a:lstStyle/>
          <a:p>
            <a:pPr lvl="0" indent="442913">
              <a:lnSpc>
                <a:spcPts val="1500"/>
              </a:lnSpc>
              <a:spcAft>
                <a:spcPts val="600"/>
              </a:spcAft>
              <a:tabLst>
                <a:tab pos="442913" algn="l"/>
              </a:tabLst>
            </a:pPr>
            <a:r>
              <a:rPr lang="ru-RU" sz="1400" b="1" dirty="0">
                <a:solidFill>
                  <a:srgbClr val="002060"/>
                </a:solidFill>
              </a:rPr>
              <a:t>реализация международных обязательств РФ в научной сфере</a:t>
            </a:r>
          </a:p>
        </p:txBody>
      </p:sp>
      <p:pic>
        <p:nvPicPr>
          <p:cNvPr id="104" name="Рисунок 10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56" y="4864065"/>
            <a:ext cx="299260" cy="299260"/>
          </a:xfrm>
          <a:prstGeom prst="rect">
            <a:avLst/>
          </a:prstGeom>
        </p:spPr>
      </p:pic>
      <p:sp>
        <p:nvSpPr>
          <p:cNvPr id="47" name="Прямоугольник 46"/>
          <p:cNvSpPr/>
          <p:nvPr/>
        </p:nvSpPr>
        <p:spPr>
          <a:xfrm>
            <a:off x="1584325" y="4497703"/>
            <a:ext cx="113942" cy="208187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5" name="Рисунок 10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956" y="5237973"/>
            <a:ext cx="299260" cy="299260"/>
          </a:xfrm>
          <a:prstGeom prst="rect">
            <a:avLst/>
          </a:prstGeom>
        </p:spPr>
      </p:pic>
      <p:cxnSp>
        <p:nvCxnSpPr>
          <p:cNvPr id="60" name="Прямая соединительная линия 59"/>
          <p:cNvCxnSpPr/>
          <p:nvPr/>
        </p:nvCxnSpPr>
        <p:spPr>
          <a:xfrm>
            <a:off x="1593477" y="3123563"/>
            <a:ext cx="0" cy="486670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Овал 73"/>
          <p:cNvSpPr/>
          <p:nvPr/>
        </p:nvSpPr>
        <p:spPr>
          <a:xfrm>
            <a:off x="9864813" y="3828275"/>
            <a:ext cx="408830" cy="4159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/>
          <p:cNvSpPr/>
          <p:nvPr/>
        </p:nvSpPr>
        <p:spPr>
          <a:xfrm>
            <a:off x="47321" y="5767515"/>
            <a:ext cx="15089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600" b="1" dirty="0">
                <a:cs typeface="Arial" panose="020B0604020202020204" pitchFamily="34" charset="0"/>
              </a:rPr>
              <a:t>Мероприятия</a:t>
            </a:r>
          </a:p>
        </p:txBody>
      </p:sp>
      <p:pic>
        <p:nvPicPr>
          <p:cNvPr id="76" name="Рисунок 75"/>
          <p:cNvPicPr>
            <a:picLocks noChangeAspect="1"/>
          </p:cNvPicPr>
          <p:nvPr/>
        </p:nvPicPr>
        <p:blipFill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84" y="4963741"/>
            <a:ext cx="772870" cy="772870"/>
          </a:xfrm>
          <a:prstGeom prst="rect">
            <a:avLst/>
          </a:prstGeom>
        </p:spPr>
      </p:pic>
      <p:sp>
        <p:nvSpPr>
          <p:cNvPr id="78" name="Овал 77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594648" y="2435504"/>
            <a:ext cx="526955" cy="5269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0" name="Прямая соединительная линия 79"/>
          <p:cNvCxnSpPr/>
          <p:nvPr/>
        </p:nvCxnSpPr>
        <p:spPr>
          <a:xfrm>
            <a:off x="1593477" y="3790144"/>
            <a:ext cx="0" cy="486670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1593477" y="2437594"/>
            <a:ext cx="0" cy="486670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1602629" y="1808371"/>
            <a:ext cx="0" cy="486670"/>
          </a:xfrm>
          <a:prstGeom prst="line">
            <a:avLst/>
          </a:prstGeom>
          <a:ln w="1905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Овал 84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597718" y="1789020"/>
            <a:ext cx="526955" cy="5269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Овал 85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594648" y="3780117"/>
            <a:ext cx="526955" cy="5269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Овал 86">
            <a:extLst>
              <a:ext uri="{FF2B5EF4-FFF2-40B4-BE49-F238E27FC236}">
                <a16:creationId xmlns:a16="http://schemas.microsoft.com/office/drawing/2014/main" xmlns="" id="{84B3E524-F9EB-4119-992C-B64D24658C7B}"/>
              </a:ext>
            </a:extLst>
          </p:cNvPr>
          <p:cNvSpPr/>
          <p:nvPr/>
        </p:nvSpPr>
        <p:spPr>
          <a:xfrm>
            <a:off x="593134" y="3120088"/>
            <a:ext cx="526955" cy="52695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7" name="Рисунок 7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07" y="2533867"/>
            <a:ext cx="338385" cy="333933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33" y="3168365"/>
            <a:ext cx="436292" cy="429168"/>
          </a:xfrm>
          <a:prstGeom prst="rect">
            <a:avLst/>
          </a:prstGeom>
        </p:spPr>
      </p:pic>
      <p:pic>
        <p:nvPicPr>
          <p:cNvPr id="81" name="Рисунок 80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672" y="3860667"/>
            <a:ext cx="365878" cy="365878"/>
          </a:xfrm>
          <a:prstGeom prst="rect">
            <a:avLst/>
          </a:prstGeom>
        </p:spPr>
      </p:pic>
      <p:pic>
        <p:nvPicPr>
          <p:cNvPr id="83" name="Рисунок 82"/>
          <p:cNvPicPr>
            <a:picLocks noChangeAspect="1"/>
          </p:cNvPicPr>
          <p:nvPr/>
        </p:nvPicPr>
        <p:blipFill>
          <a:blip r:embed="rId1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7" y="1871274"/>
            <a:ext cx="377402" cy="377402"/>
          </a:xfrm>
          <a:prstGeom prst="rect">
            <a:avLst/>
          </a:prstGeom>
        </p:spPr>
      </p:pic>
      <p:sp>
        <p:nvSpPr>
          <p:cNvPr id="88" name="Овал 87"/>
          <p:cNvSpPr/>
          <p:nvPr/>
        </p:nvSpPr>
        <p:spPr>
          <a:xfrm>
            <a:off x="9870910" y="2499280"/>
            <a:ext cx="408830" cy="4159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9" name="Овал 88"/>
          <p:cNvSpPr/>
          <p:nvPr/>
        </p:nvSpPr>
        <p:spPr>
          <a:xfrm>
            <a:off x="9878773" y="1859294"/>
            <a:ext cx="408830" cy="4159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0" name="Овал 89"/>
          <p:cNvSpPr/>
          <p:nvPr/>
        </p:nvSpPr>
        <p:spPr>
          <a:xfrm>
            <a:off x="9855674" y="3169986"/>
            <a:ext cx="408830" cy="415967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2">
                <a:lumMod val="50000"/>
              </a:schemeClr>
            </a:solidFill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Прямоугольник 51"/>
          <p:cNvSpPr/>
          <p:nvPr/>
        </p:nvSpPr>
        <p:spPr>
          <a:xfrm>
            <a:off x="9599378" y="1843595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4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9577534" y="2484634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2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6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9548153" y="3145143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81,3 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2" name="Прямоугольник 71"/>
          <p:cNvSpPr/>
          <p:nvPr/>
        </p:nvSpPr>
        <p:spPr>
          <a:xfrm>
            <a:off x="9557297" y="3811582"/>
            <a:ext cx="990525" cy="4446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33,8 </a:t>
            </a:r>
            <a:endParaRPr lang="ru-RU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136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2"/>
          <a:stretch/>
        </p:blipFill>
        <p:spPr>
          <a:xfrm>
            <a:off x="-41528" y="0"/>
            <a:ext cx="6683628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471178" y="2680802"/>
            <a:ext cx="6613934" cy="1722379"/>
          </a:xfrm>
          <a:prstGeom prst="rect">
            <a:avLst/>
          </a:prstGeom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xmlns="" id="{31EB1185-3AB6-4748-9D1B-FB02D8DDD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27" name="Равнобедренный треугольник 26"/>
          <p:cNvSpPr/>
          <p:nvPr/>
        </p:nvSpPr>
        <p:spPr>
          <a:xfrm>
            <a:off x="4999938" y="2790639"/>
            <a:ext cx="2484511" cy="39050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2" name="TextBox 41"/>
          <p:cNvSpPr txBox="1"/>
          <p:nvPr/>
        </p:nvSpPr>
        <p:spPr>
          <a:xfrm>
            <a:off x="11289451" y="6174377"/>
            <a:ext cx="6270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2020 год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703520" y="1032885"/>
            <a:ext cx="100786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1. Грант для поддержки научных исследований </a:t>
            </a:r>
            <a:r>
              <a:rPr lang="ru-RU" sz="1400" dirty="0"/>
              <a:t>– денежные средства на осуществление конкретных научных, научно-технических программ и проектов, инновационных проектов, проведение конкретных научных исследований.</a:t>
            </a:r>
          </a:p>
          <a:p>
            <a:r>
              <a:rPr lang="ru-RU" sz="1400" dirty="0"/>
              <a:t> 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2. Фундаментальные исследования </a:t>
            </a:r>
            <a:r>
              <a:rPr lang="ru-RU" sz="1400" dirty="0"/>
              <a:t>– </a:t>
            </a:r>
            <a:r>
              <a:rPr lang="ru-RU" dirty="0"/>
              <a:t> </a:t>
            </a:r>
            <a:r>
              <a:rPr lang="ru-RU" sz="1400" dirty="0"/>
              <a:t>экспериментальная или теоретическая деятельность, направленная на получение новых знаний об основных закономерностях строения, функционирования и развития человека, общества, окружающей среды.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3. Глобальная конкурентоспособность российского высшего образования </a:t>
            </a:r>
            <a:r>
              <a:rPr lang="ru-RU" sz="1400" dirty="0"/>
              <a:t>– способность национальной системы образования конкурировать на мировом научно-образовательном рынке, основываясь на предоставлении более качественного образования и на его большей доступности в сравнении с другими странами.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4. Программы непрерывного образования в вузе </a:t>
            </a:r>
            <a:r>
              <a:rPr lang="ru-RU" sz="1400" dirty="0"/>
              <a:t>– дополнительные образовательные программы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ru-RU" sz="1400" dirty="0"/>
              <a:t>и программы профессионального обучения, обеспечивающие личностный рост, расширение и обновление профессиональных знаний граждан и приобретения ими новых профессиональных навыков в соответствии с быстро меняющимися технологиями и условиями.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5. Большие вызовы </a:t>
            </a:r>
            <a:r>
              <a:rPr lang="ru-RU" sz="1400" dirty="0"/>
              <a:t>— это объективно требующая реакции со стороны государства совокупность проблем, угроз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ru-RU" sz="1400" dirty="0"/>
              <a:t>и возможностей, сложность и масштаб которых таковы, что они не могут быть решены, устранены или реализованы исключительно за счет увеличения ресурсов. 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6. Научные издания, индексируемые в международных базах данных </a:t>
            </a:r>
            <a:r>
              <a:rPr lang="ru-RU" sz="1400" dirty="0"/>
              <a:t>– рецензируемые журналы разной научной направленности, публикующие результаты научных исследований и разработок в международном пространстве. </a:t>
            </a:r>
          </a:p>
          <a:p>
            <a:endParaRPr lang="ru-RU" sz="1400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35" y="211080"/>
            <a:ext cx="902549" cy="88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713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3626" y="4883880"/>
            <a:ext cx="7580621" cy="1974120"/>
          </a:xfrm>
          <a:prstGeom prst="rect">
            <a:avLst/>
          </a:prstGeom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xmlns="" id="{31EB1185-3AB6-4748-9D1B-FB02D8DDD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42" name="TextBox 41"/>
          <p:cNvSpPr txBox="1"/>
          <p:nvPr/>
        </p:nvSpPr>
        <p:spPr>
          <a:xfrm>
            <a:off x="10972801" y="6174377"/>
            <a:ext cx="113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614103" y="853854"/>
            <a:ext cx="99966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A3B866A7-7DF8-45CD-8D7F-67B240D40F83}"/>
              </a:ext>
            </a:extLst>
          </p:cNvPr>
          <p:cNvSpPr/>
          <p:nvPr/>
        </p:nvSpPr>
        <p:spPr>
          <a:xfrm>
            <a:off x="495300" y="976586"/>
            <a:ext cx="10026055" cy="5878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6000"/>
              </a:lnSpc>
            </a:pPr>
            <a:r>
              <a:rPr lang="ru-RU" b="1" i="1" dirty="0">
                <a:solidFill>
                  <a:srgbClr val="002060"/>
                </a:solidFill>
              </a:rPr>
              <a:t>7. Валовый внутренний продукт (ВВП) </a:t>
            </a:r>
            <a:r>
              <a:rPr lang="ru-RU" dirty="0"/>
              <a:t>–  </a:t>
            </a:r>
            <a:r>
              <a:rPr lang="ru-RU" sz="1400" dirty="0"/>
              <a:t>рыночная стоимость совокупности конечных товаров и услуг, произведённых за год во всех отраслях экономики на территории государства для потребления, экспорта и накопления, вне зависимости от национальной принадлежности использованных факторов производства. </a:t>
            </a:r>
          </a:p>
          <a:p>
            <a:pPr indent="450215" algn="just">
              <a:spcAft>
                <a:spcPts val="0"/>
              </a:spcAft>
            </a:pPr>
            <a:r>
              <a:rPr lang="ru-RU" dirty="0"/>
              <a:t> </a:t>
            </a:r>
            <a:endParaRPr lang="ru-RU" b="1" i="1" dirty="0">
              <a:solidFill>
                <a:srgbClr val="002060"/>
              </a:solidFill>
            </a:endParaRPr>
          </a:p>
          <a:p>
            <a:pPr>
              <a:lnSpc>
                <a:spcPct val="106000"/>
              </a:lnSpc>
            </a:pPr>
            <a:r>
              <a:rPr lang="ru-RU" b="1" i="1" dirty="0">
                <a:solidFill>
                  <a:srgbClr val="002060"/>
                </a:solidFill>
              </a:rPr>
              <a:t>8. Патент</a:t>
            </a:r>
            <a:r>
              <a:rPr lang="ru-RU" sz="1400" dirty="0"/>
              <a:t> — охранный документ, удостоверяющий исключительное право, авторство и приоритет изобретения, полезной модели, промышленного образца либо селекционного достижения. Срок действия патента составляет от 5 до 25 лет.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endParaRPr lang="ru-RU" sz="1400" dirty="0"/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9. Научные центры мирового уровня (НЦМУ) </a:t>
            </a:r>
            <a:r>
              <a:rPr lang="ru-RU" sz="1400" dirty="0"/>
              <a:t>– сеть международных математических центров, центров геномных исследований, а также центров, выполняющих исследования по приоритетам научно-технологического развития. НЦМУ осуществляют прорывные исследования преимущественно фундаментального и поискового характера, направленные на решение задач мирового уровня актуальности и значимости.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endParaRPr lang="ru-RU" sz="1400" dirty="0"/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10. Научно-образовательный центр мирового уровня (НОЦ) </a:t>
            </a:r>
            <a:r>
              <a:rPr lang="ru-RU" sz="1400" dirty="0"/>
              <a:t>– объединение ведущих научных организаций и вузов с организациями реального сектора экономики, проводящих научные исследования и разработки мирового уровня.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/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11. Внебюджетные средства </a:t>
            </a:r>
            <a:r>
              <a:rPr lang="ru-RU" sz="1400" dirty="0"/>
              <a:t>– средства, которые находятся в распоряжении учреждений, организаций, фирм и корпораций, которые выделяются не из федерального (местного) бюджета, а формируются за счет других источников.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12. Бюджетные ассигнования </a:t>
            </a:r>
            <a:r>
              <a:rPr lang="ru-RU" sz="1400" dirty="0"/>
              <a:t>– предельные объемы денежных средств, предусмотренных в соответствующем финансовом году для исполнения бюджетных обязательств.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13. Внутренние затраты на исследования и разработки </a:t>
            </a:r>
            <a:r>
              <a:rPr lang="ru-RU" sz="1400" dirty="0"/>
              <a:t>– фактические затраты на выполнение исследований и разработок на территории страны независимо от источника финансирования.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35" y="211080"/>
            <a:ext cx="902549" cy="8850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44F5C5B-629A-4995-B9D7-F88479EB6681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2020 год</a:t>
            </a:r>
          </a:p>
        </p:txBody>
      </p:sp>
    </p:spTree>
    <p:extLst>
      <p:ext uri="{BB962C8B-B14F-4D97-AF65-F5344CB8AC3E}">
        <p14:creationId xmlns:p14="http://schemas.microsoft.com/office/powerpoint/2010/main" val="65061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384" y="1478737"/>
            <a:ext cx="2247619" cy="4142857"/>
          </a:xfrm>
          <a:prstGeom prst="rect">
            <a:avLst/>
          </a:prstGeom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xmlns="" id="{31EB1185-3AB6-4748-9D1B-FB02D8DDD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88101"/>
          <a:stretch/>
        </p:blipFill>
        <p:spPr>
          <a:xfrm>
            <a:off x="10886303" y="0"/>
            <a:ext cx="1305697" cy="6858000"/>
          </a:xfrm>
        </p:spPr>
      </p:pic>
      <p:sp>
        <p:nvSpPr>
          <p:cNvPr id="27" name="Равнобедренный треугольник 26"/>
          <p:cNvSpPr/>
          <p:nvPr/>
        </p:nvSpPr>
        <p:spPr>
          <a:xfrm>
            <a:off x="4999938" y="2952987"/>
            <a:ext cx="2484511" cy="390501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2"/>
          <a:stretch/>
        </p:blipFill>
        <p:spPr>
          <a:xfrm>
            <a:off x="-47628" y="0"/>
            <a:ext cx="6683628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0883898" y="6174377"/>
            <a:ext cx="1308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FF0C33FE-12CA-4909-9516-88A0C33B4D5D}"/>
              </a:ext>
            </a:extLst>
          </p:cNvPr>
          <p:cNvSpPr/>
          <p:nvPr/>
        </p:nvSpPr>
        <p:spPr>
          <a:xfrm>
            <a:off x="443067" y="905174"/>
            <a:ext cx="99292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 14. Прикладные исследования </a:t>
            </a:r>
            <a:r>
              <a:rPr lang="ru-RU" sz="1400" dirty="0"/>
              <a:t>– исследования, направленные преимущественно на применение новых знаний для достижения практических целей и решения конкретных задач.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15. Наукограды </a:t>
            </a:r>
            <a:r>
              <a:rPr lang="ru-RU" sz="1400" dirty="0"/>
              <a:t>– муниципальное образование со статусом городского округа, имеющее высокий научно-технический потенциал, с градообразующим научно-производственным комплексом.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16. Цифровая платформа для участников научно-технологического развития </a:t>
            </a:r>
            <a:r>
              <a:rPr lang="ru-RU" sz="1400" dirty="0"/>
              <a:t>– совокупность инструментов и сервисов на основе цифровых технологий, которые должны обеспечить эффективное научное и научно-техническое взаимодействие участников исследовательских проектов.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17. Специализированные учебно-научные центры (СУНЦ) </a:t>
            </a:r>
            <a:r>
              <a:rPr lang="ru-RU" sz="1400" dirty="0"/>
              <a:t>– центры для одаренных детей на базе ведущих университетов, обеспечивающие начальную подготовку высококвалифицированных кадров для инновационного развития России.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18. Центры компетенций Национальной технологической инициативы (НТИ) </a:t>
            </a:r>
            <a:r>
              <a:rPr lang="ru-RU" sz="1400" dirty="0"/>
              <a:t>– это инженерно-образовательные объединения, реализующие программы по преодолению технологических барьеров для достижения лидерства российских компаний на глобальных рынках. Создаются в партнерстве с университетами, ведущими научными организациями и коммерческими партнерами.</a:t>
            </a:r>
          </a:p>
          <a:p>
            <a:r>
              <a:rPr lang="ru-RU" sz="1400" dirty="0"/>
              <a:t> </a:t>
            </a:r>
          </a:p>
          <a:p>
            <a:r>
              <a:rPr lang="ru-RU" b="1" i="1" dirty="0">
                <a:solidFill>
                  <a:srgbClr val="002060"/>
                </a:solidFill>
              </a:rPr>
              <a:t>19. Научно-технологический трансфер</a:t>
            </a:r>
            <a:r>
              <a:rPr lang="ru-RU" dirty="0"/>
              <a:t> — </a:t>
            </a:r>
            <a:r>
              <a:rPr lang="ru-RU" sz="1400" dirty="0"/>
              <a:t>передача либо отчуждение исключительного права на результаты интеллектуальной деятельности на коммерческой основе. В частных компаниях, университетах и государственных научных организациях создаются центры трансфера технологий, предназначенные для выявления, правовой охраны и последующей передачи результатов научных исследований, обладающих коммерческим потенциалом, в сторонние организации либо отделы внутри организации, которые заинтересованы в коммерциализации таких результатов.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35" y="211080"/>
            <a:ext cx="902549" cy="88503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E38BD70-18E1-44B9-9744-04861134A3B3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2020 год</a:t>
            </a:r>
          </a:p>
        </p:txBody>
      </p:sp>
    </p:spTree>
    <p:extLst>
      <p:ext uri="{BB962C8B-B14F-4D97-AF65-F5344CB8AC3E}">
        <p14:creationId xmlns:p14="http://schemas.microsoft.com/office/powerpoint/2010/main" val="613163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528" y="0"/>
            <a:ext cx="9700752" cy="685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506"/>
          <a:stretch/>
        </p:blipFill>
        <p:spPr>
          <a:xfrm>
            <a:off x="-41528" y="0"/>
            <a:ext cx="635342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319" y="4392073"/>
            <a:ext cx="4375632" cy="2465927"/>
          </a:xfrm>
          <a:prstGeom prst="rect">
            <a:avLst/>
          </a:prstGeom>
        </p:spPr>
      </p:pic>
      <p:pic>
        <p:nvPicPr>
          <p:cNvPr id="22" name="Объект 4">
            <a:extLst>
              <a:ext uri="{FF2B5EF4-FFF2-40B4-BE49-F238E27FC236}">
                <a16:creationId xmlns:a16="http://schemas.microsoft.com/office/drawing/2014/main" xmlns="" id="{31EB1185-3AB6-4748-9D1B-FB02D8DDD4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/>
          <a:srcRect l="88101"/>
          <a:stretch/>
        </p:blipFill>
        <p:spPr>
          <a:xfrm>
            <a:off x="10886303" y="0"/>
            <a:ext cx="1305697" cy="6858000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102"/>
          <a:stretch/>
        </p:blipFill>
        <p:spPr>
          <a:xfrm>
            <a:off x="-41528" y="0"/>
            <a:ext cx="6683628" cy="68580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257" y="-104452"/>
            <a:ext cx="7011775" cy="966111"/>
          </a:xfrm>
          <a:prstGeom prst="rect">
            <a:avLst/>
          </a:prstGeom>
        </p:spPr>
      </p:pic>
      <p:sp>
        <p:nvSpPr>
          <p:cNvPr id="16" name="Пятиугольник 15"/>
          <p:cNvSpPr/>
          <p:nvPr/>
        </p:nvSpPr>
        <p:spPr>
          <a:xfrm>
            <a:off x="-47628" y="812991"/>
            <a:ext cx="542928" cy="360622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2392720-056B-4718-B70A-9746F495F938}"/>
              </a:ext>
            </a:extLst>
          </p:cNvPr>
          <p:cNvSpPr/>
          <p:nvPr/>
        </p:nvSpPr>
        <p:spPr>
          <a:xfrm>
            <a:off x="478156" y="902064"/>
            <a:ext cx="10272287" cy="5172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>
                <a:solidFill>
                  <a:srgbClr val="002060"/>
                </a:solidFill>
              </a:rPr>
              <a:t>20. Проекты класса «</a:t>
            </a:r>
            <a:r>
              <a:rPr lang="ru-RU" b="1" i="1" dirty="0" err="1">
                <a:solidFill>
                  <a:srgbClr val="002060"/>
                </a:solidFill>
              </a:rPr>
              <a:t>мегасайенс</a:t>
            </a:r>
            <a:r>
              <a:rPr lang="ru-RU" b="1" i="1" dirty="0">
                <a:solidFill>
                  <a:srgbClr val="002060"/>
                </a:solidFill>
              </a:rPr>
              <a:t>» </a:t>
            </a:r>
            <a:r>
              <a:rPr lang="ru-RU" sz="1400" dirty="0"/>
              <a:t>– не имеющая аналогов в мире материальная или цифровая инфраструктура,</a:t>
            </a:r>
            <a:br>
              <a:rPr lang="ru-RU" sz="1400" dirty="0"/>
            </a:br>
            <a:r>
              <a:rPr lang="ru-RU" sz="1400" dirty="0"/>
              <a:t>в том числе территориально распределенная, функционирующая как единое целое и ориентированная на получение научных результатов, достижение которых невозможно на других установках мира.</a:t>
            </a:r>
          </a:p>
          <a:p>
            <a:endParaRPr lang="ru-RU" sz="1400" dirty="0"/>
          </a:p>
          <a:p>
            <a:r>
              <a:rPr lang="ru-RU" b="1" i="1" dirty="0">
                <a:solidFill>
                  <a:srgbClr val="002060"/>
                </a:solidFill>
              </a:rPr>
              <a:t>21. Центры коллективного пользования научным оборудованием (ЦКП) </a:t>
            </a:r>
            <a:r>
              <a:rPr lang="ru-RU" sz="1400" dirty="0"/>
              <a:t>– структурное подразделение, которое создано научной организацией и (или) образовательной организацией, располагает научным и (или) технологическим оборудованием, квалифицированным персоналом и обеспечивает в интересах третьих лиц выполнение работ и оказание услуг для проведения научных исследований, а также осуществления экспериментальных разработок.</a:t>
            </a:r>
          </a:p>
          <a:p>
            <a:pPr indent="450215" algn="just">
              <a:lnSpc>
                <a:spcPct val="106000"/>
              </a:lnSpc>
              <a:spcAft>
                <a:spcPts val="0"/>
              </a:spcAft>
            </a:pPr>
            <a:endParaRPr lang="ru-RU" sz="1400" dirty="0"/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22. Международная система научного цитирования </a:t>
            </a:r>
            <a:r>
              <a:rPr lang="ru-RU" sz="1400" dirty="0"/>
              <a:t>– библиографическая, реферативная база данных и инструмент для отслеживания цитируемости статей, опубликованных в научных изданиях. К наиболее распространенным системам в мире относятся базы данных </a:t>
            </a:r>
            <a:r>
              <a:rPr lang="ru-RU" sz="1400" dirty="0" err="1"/>
              <a:t>Web</a:t>
            </a:r>
            <a:r>
              <a:rPr lang="ru-RU" sz="1400" dirty="0"/>
              <a:t> </a:t>
            </a:r>
            <a:r>
              <a:rPr lang="ru-RU" sz="1400" dirty="0" err="1"/>
              <a:t>of</a:t>
            </a:r>
            <a:r>
              <a:rPr lang="ru-RU" sz="1400" dirty="0"/>
              <a:t> </a:t>
            </a:r>
            <a:r>
              <a:rPr lang="ru-RU" sz="1400" dirty="0" err="1"/>
              <a:t>Science</a:t>
            </a:r>
            <a:r>
              <a:rPr lang="ru-RU" sz="1400" dirty="0"/>
              <a:t> и </a:t>
            </a:r>
            <a:r>
              <a:rPr lang="ru-RU" sz="1400" dirty="0" err="1"/>
              <a:t>Scopus</a:t>
            </a:r>
            <a:r>
              <a:rPr lang="ru-RU" sz="1400" dirty="0"/>
              <a:t>.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endParaRPr lang="ru-RU" sz="1400" dirty="0"/>
          </a:p>
          <a:p>
            <a:pPr algn="just">
              <a:lnSpc>
                <a:spcPct val="106000"/>
              </a:lnSpc>
            </a:pPr>
            <a:r>
              <a:rPr lang="ru-RU" b="1" i="1" dirty="0">
                <a:solidFill>
                  <a:srgbClr val="002060"/>
                </a:solidFill>
              </a:rPr>
              <a:t>23. Уникальная научная установка (УНУ)</a:t>
            </a:r>
            <a:r>
              <a:rPr lang="en-US" b="1" i="1" dirty="0">
                <a:solidFill>
                  <a:srgbClr val="002060"/>
                </a:solidFill>
              </a:rPr>
              <a:t> </a:t>
            </a:r>
            <a:r>
              <a:rPr lang="ru-RU" sz="1400" dirty="0"/>
              <a:t>– комплекс научного оборудования, не имеющий аналогов в Российской Федерации, функционирующий как единое целое и созданный научной организацией и (или) образовательной организацией в целях получения научных результатов, достижение которых невозможно при использовании другого оборудования.</a:t>
            </a:r>
          </a:p>
          <a:p>
            <a:pPr algn="just">
              <a:lnSpc>
                <a:spcPct val="106000"/>
              </a:lnSpc>
              <a:spcAft>
                <a:spcPts val="0"/>
              </a:spcAft>
            </a:pPr>
            <a:endParaRPr lang="ru-RU" sz="1400" dirty="0"/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02060"/>
                </a:solidFill>
              </a:rPr>
              <a:t>24. Инжиниринговые центры </a:t>
            </a:r>
            <a:r>
              <a:rPr lang="ru-RU" sz="1400" dirty="0"/>
              <a:t>– организации, оказывающие</a:t>
            </a:r>
            <a:br>
              <a:rPr lang="ru-RU" sz="1400" dirty="0"/>
            </a:br>
            <a:r>
              <a:rPr lang="ru-RU" sz="1400" dirty="0"/>
              <a:t>инженерно-консультационные услуги по подготовке процесса производства и реализации</a:t>
            </a:r>
            <a:br>
              <a:rPr lang="ru-RU" sz="1400" dirty="0"/>
            </a:br>
            <a:r>
              <a:rPr lang="ru-RU" sz="1400" dirty="0"/>
              <a:t>продукции (работ, услуг), подготовке строительства и эксплуатации промышленных,</a:t>
            </a:r>
            <a:br>
              <a:rPr lang="ru-RU" sz="1400" dirty="0"/>
            </a:br>
            <a:r>
              <a:rPr lang="ru-RU" sz="1400" dirty="0"/>
              <a:t>инфраструктурных и других объектов, предпроектные и проектные услуги.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5535" y="211080"/>
            <a:ext cx="902549" cy="88503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A97A6266-D2E1-43B9-8B4B-6CFD0AE88BBD}"/>
              </a:ext>
            </a:extLst>
          </p:cNvPr>
          <p:cNvSpPr txBox="1"/>
          <p:nvPr/>
        </p:nvSpPr>
        <p:spPr>
          <a:xfrm>
            <a:off x="-38100" y="0"/>
            <a:ext cx="109219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>
              <a:tabLst>
                <a:tab pos="10226675" algn="l"/>
              </a:tabLst>
            </a:pPr>
            <a:r>
              <a:rPr lang="ru-RU" sz="2000" b="1" dirty="0">
                <a:solidFill>
                  <a:srgbClr val="283B8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Терминология Публичной декларации целей и задач на 2020 год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972801" y="6174377"/>
            <a:ext cx="1136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29397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5802</TotalTime>
  <Words>1039</Words>
  <Application>Microsoft Office PowerPoint</Application>
  <PresentationFormat>Произвольный</PresentationFormat>
  <Paragraphs>194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Савелий Меленчук</dc:creator>
  <cp:lastModifiedBy>Минибаева Регина Наильевна</cp:lastModifiedBy>
  <cp:revision>411</cp:revision>
  <cp:lastPrinted>2019-08-07T15:03:17Z</cp:lastPrinted>
  <dcterms:created xsi:type="dcterms:W3CDTF">2019-04-09T11:43:09Z</dcterms:created>
  <dcterms:modified xsi:type="dcterms:W3CDTF">2020-04-09T14:36:22Z</dcterms:modified>
</cp:coreProperties>
</file>